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Roboto" charset="0"/>
      <p:regular r:id="rId43"/>
      <p:bold r:id="rId44"/>
      <p:italic r:id="rId45"/>
      <p:boldItalic r:id="rId46"/>
    </p:embeddedFont>
    <p:embeddedFont>
      <p:font typeface="Montserrat" charset="0"/>
      <p:regular r:id="rId47"/>
      <p:bold r:id="rId48"/>
      <p:italic r:id="rId49"/>
      <p:boldItalic r:id="rId50"/>
    </p:embeddedFont>
    <p:embeddedFont>
      <p:font typeface="Georgia" pitchFamily="18"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ing Er Ta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0121584-2694-4A77-97B6-DA8C42667F7E}">
  <a:tblStyle styleId="{50121584-2694-4A77-97B6-DA8C42667F7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40" d="100"/>
          <a:sy n="140" d="100"/>
        </p:scale>
        <p:origin x="-75" y="-278"/>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10-04T06:21:16.833" idx="1">
    <p:pos x="196" y="725"/>
    <p:text>Our app have many participating companies that uses our refund services. Individual can choose any of our participating companies in our app and click on refund to do refund with them. As individuals choose to do refund with us, we give them incentives such as cashback. We hope to be able to scale our business from here.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aws.amazon.com/ecs/" TargetMode="External"/><Relationship Id="rId3" Type="http://schemas.openxmlformats.org/officeDocument/2006/relationships/hyperlink" Target="http://aws.amazon.com/cloudfront" TargetMode="External"/><Relationship Id="rId7" Type="http://schemas.openxmlformats.org/officeDocument/2006/relationships/hyperlink" Target="http://aws.amazon.com/dynamodb"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aws.amazon.com/lambda" TargetMode="External"/><Relationship Id="rId5" Type="http://schemas.openxmlformats.org/officeDocument/2006/relationships/hyperlink" Target="http://aws.amazon.com/cognito" TargetMode="External"/><Relationship Id="rId10" Type="http://schemas.openxmlformats.org/officeDocument/2006/relationships/hyperlink" Target="https://aws.amazon.com/dynamodb/" TargetMode="External"/><Relationship Id="rId4" Type="http://schemas.openxmlformats.org/officeDocument/2006/relationships/hyperlink" Target="http://aws.amazon.com/s3" TargetMode="External"/><Relationship Id="rId9" Type="http://schemas.openxmlformats.org/officeDocument/2006/relationships/hyperlink" Target="https://aws.amazon.com/fargat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f58f586405_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f58f586405_9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58f586405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f58f58640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Our app have many participating companies that uses our refund services. Individual can choose any of our participating companies in our app and click on refund to do refund with them. As individuals choose to do refund with us, we give them incentives such as cashback. We hope to be able to scale our business from here.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f5a48e230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f5a48e23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f58f58640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f58f5864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f58f58640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f58f58640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f7af41440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f7af41440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72ec1c7d14a2956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2ec1c7d14a2956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85750" algn="l" rtl="0">
              <a:lnSpc>
                <a:spcPct val="115000"/>
              </a:lnSpc>
              <a:spcBef>
                <a:spcPts val="0"/>
              </a:spcBef>
              <a:spcAft>
                <a:spcPts val="0"/>
              </a:spcAft>
              <a:buClr>
                <a:schemeClr val="dk1"/>
              </a:buClr>
              <a:buSzPts val="900"/>
              <a:buChar char="●"/>
            </a:pPr>
            <a:r>
              <a:rPr lang="en-GB" sz="1350">
                <a:solidFill>
                  <a:schemeClr val="dk1"/>
                </a:solidFill>
                <a:latin typeface="Montserrat"/>
                <a:ea typeface="Montserrat"/>
                <a:cs typeface="Montserrat"/>
                <a:sym typeface="Montserrat"/>
              </a:rPr>
              <a:t>Simply put, multi channel is a business strategy in which retailers</a:t>
            </a:r>
            <a:r>
              <a:rPr lang="en-GB" sz="1350" b="1">
                <a:solidFill>
                  <a:schemeClr val="dk1"/>
                </a:solidFill>
                <a:latin typeface="Montserrat"/>
                <a:ea typeface="Montserrat"/>
                <a:cs typeface="Montserrat"/>
                <a:sym typeface="Montserrat"/>
              </a:rPr>
              <a:t> interact with potential buyers in several different ways</a:t>
            </a:r>
            <a:r>
              <a:rPr lang="en-GB" sz="1350">
                <a:solidFill>
                  <a:schemeClr val="dk1"/>
                </a:solidFill>
                <a:latin typeface="Montserrat"/>
                <a:ea typeface="Montserrat"/>
                <a:cs typeface="Montserrat"/>
                <a:sym typeface="Montserrat"/>
              </a:rPr>
              <a:t>.</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GB" sz="900">
                <a:solidFill>
                  <a:schemeClr val="dk1"/>
                </a:solidFill>
              </a:rPr>
              <a:t>Demanding applications put strain on devices. A flexible cloud infrastructure can help with difficult workloads.</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GB" sz="900">
                <a:solidFill>
                  <a:schemeClr val="dk1"/>
                </a:solidFill>
              </a:rPr>
              <a:t>Organizations should fully integrate their mobile systems and data into other business processes to save time and cost.</a:t>
            </a:r>
            <a:endParaRPr sz="9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d65878840e57b68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d65878840e57b68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900">
                <a:solidFill>
                  <a:schemeClr val="dk1"/>
                </a:solidFill>
              </a:rPr>
              <a:t>DevOps is an enterprise capability for continuous software delivery and management that enables organizations to innovate rapidly to capitalize on new market opportunities, and reduce the cycle time to collect and react to customer feedback.</a:t>
            </a:r>
            <a:endParaRPr sz="900">
              <a:solidFill>
                <a:schemeClr val="dk1"/>
              </a:solidFill>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GB" sz="900">
                <a:solidFill>
                  <a:schemeClr val="dk1"/>
                </a:solidFill>
              </a:rPr>
              <a:t>How it applies to our business case</a:t>
            </a:r>
            <a:endParaRPr sz="900">
              <a:solidFill>
                <a:schemeClr val="dk1"/>
              </a:solidFill>
            </a:endParaRPr>
          </a:p>
          <a:p>
            <a:pPr marL="0" lvl="0" indent="0" algn="l" rtl="0">
              <a:lnSpc>
                <a:spcPct val="115000"/>
              </a:lnSpc>
              <a:spcBef>
                <a:spcPts val="0"/>
              </a:spcBef>
              <a:spcAft>
                <a:spcPts val="0"/>
              </a:spcAft>
              <a:buNone/>
            </a:pPr>
            <a:endParaRPr sz="900">
              <a:solidFill>
                <a:schemeClr val="dk1"/>
              </a:solidFill>
            </a:endParaRPr>
          </a:p>
          <a:p>
            <a:pPr marL="0" lvl="0" indent="0" algn="l" rtl="0">
              <a:lnSpc>
                <a:spcPct val="115000"/>
              </a:lnSpc>
              <a:spcBef>
                <a:spcPts val="0"/>
              </a:spcBef>
              <a:spcAft>
                <a:spcPts val="0"/>
              </a:spcAft>
              <a:buNone/>
            </a:pPr>
            <a:r>
              <a:rPr lang="en-GB" sz="900">
                <a:solidFill>
                  <a:schemeClr val="dk1"/>
                </a:solidFill>
              </a:rPr>
              <a:t>Difference between devops/agile</a:t>
            </a:r>
            <a:endParaRPr sz="9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1a39c1a5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f1a39c1a5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900">
                <a:solidFill>
                  <a:schemeClr val="dk1"/>
                </a:solidFill>
              </a:rPr>
              <a:t>Many Agile small teams to cater to each part of project, microservice</a:t>
            </a:r>
            <a:endParaRPr sz="9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4338f8d39e9d14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4338f8d39e9d14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f34492f541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f34492f54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4338f8d39e9d146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4338f8d39e9d14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f578cd01db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f578cd01db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100"/>
              </a:spcBef>
              <a:spcAft>
                <a:spcPts val="0"/>
              </a:spcAft>
              <a:buClr>
                <a:schemeClr val="dk1"/>
              </a:buClr>
              <a:buSzPts val="1100"/>
              <a:buFont typeface="Arial"/>
              <a:buNone/>
            </a:pPr>
            <a:r>
              <a:rPr lang="en-GB" sz="1050">
                <a:solidFill>
                  <a:srgbClr val="333333"/>
                </a:solidFill>
              </a:rPr>
              <a:t>This three-layer architecture can be set up in the AWS Cloud using serverless components:</a:t>
            </a:r>
            <a:endParaRPr sz="1050">
              <a:solidFill>
                <a:srgbClr val="333333"/>
              </a:solidFill>
            </a:endParaRPr>
          </a:p>
          <a:p>
            <a:pPr marL="457200" lvl="0" indent="-295275" algn="l" rtl="0">
              <a:lnSpc>
                <a:spcPct val="115000"/>
              </a:lnSpc>
              <a:spcBef>
                <a:spcPts val="1100"/>
              </a:spcBef>
              <a:spcAft>
                <a:spcPts val="0"/>
              </a:spcAft>
              <a:buClr>
                <a:srgbClr val="333333"/>
              </a:buClr>
              <a:buSzPts val="1050"/>
              <a:buAutoNum type="arabicPeriod"/>
            </a:pPr>
            <a:r>
              <a:rPr lang="en-GB" sz="1050">
                <a:solidFill>
                  <a:srgbClr val="333333"/>
                </a:solidFill>
              </a:rPr>
              <a:t>Static content layer (</a:t>
            </a:r>
            <a:r>
              <a:rPr lang="en-GB" sz="1050">
                <a:solidFill>
                  <a:srgbClr val="007EB9"/>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Amazon CloudFront</a:t>
            </a:r>
            <a:r>
              <a:rPr lang="en-GB" sz="1050">
                <a:solidFill>
                  <a:srgbClr val="333333"/>
                </a:solidFill>
              </a:rPr>
              <a:t> and </a:t>
            </a:r>
            <a:r>
              <a:rPr lang="en-GB" sz="1050">
                <a:solidFill>
                  <a:srgbClr val="007EB9"/>
                </a:solidFill>
                <a:uFill>
                  <a:noFill/>
                </a:u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Amazon Simple Storage Service (Amazon S3)</a:t>
            </a:r>
            <a:r>
              <a:rPr lang="en-GB" sz="1050">
                <a:solidFill>
                  <a:srgbClr val="333333"/>
                </a:solidFill>
              </a:rPr>
              <a:t>). This layer stores static assets on Amazon S3. By using CloudFront in front of the S3 storage cache, we deliver assets to customers with low latency and high transfer speeds.</a:t>
            </a:r>
            <a:endParaRPr sz="1050">
              <a:solidFill>
                <a:srgbClr val="333333"/>
              </a:solidFill>
            </a:endParaRPr>
          </a:p>
          <a:p>
            <a:pPr marL="457200" lvl="0" indent="-295275" algn="l" rtl="0">
              <a:lnSpc>
                <a:spcPct val="115000"/>
              </a:lnSpc>
              <a:spcBef>
                <a:spcPts val="0"/>
              </a:spcBef>
              <a:spcAft>
                <a:spcPts val="0"/>
              </a:spcAft>
              <a:buClr>
                <a:srgbClr val="333333"/>
              </a:buClr>
              <a:buSzPts val="1050"/>
              <a:buAutoNum type="arabicPeriod"/>
            </a:pPr>
            <a:r>
              <a:rPr lang="en-GB" sz="1050">
                <a:solidFill>
                  <a:srgbClr val="333333"/>
                </a:solidFill>
              </a:rPr>
              <a:t>Authentication layer (</a:t>
            </a:r>
            <a:r>
              <a:rPr lang="en-GB" sz="1050">
                <a:solidFill>
                  <a:srgbClr val="007EB9"/>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Amazon Cognito</a:t>
            </a:r>
            <a:r>
              <a:rPr lang="en-GB" sz="1050">
                <a:solidFill>
                  <a:srgbClr val="333333"/>
                </a:solidFill>
              </a:rPr>
              <a:t>). With Amazon Cognito, we can manage users’ sign-up, sign-in, and access controls, so this layer ensures that only authenticated users have access to secure data.</a:t>
            </a:r>
            <a:endParaRPr sz="1050">
              <a:solidFill>
                <a:srgbClr val="333333"/>
              </a:solidFill>
            </a:endParaRPr>
          </a:p>
          <a:p>
            <a:pPr marL="457200" lvl="0" indent="-295275" algn="l" rtl="0">
              <a:lnSpc>
                <a:spcPct val="115000"/>
              </a:lnSpc>
              <a:spcBef>
                <a:spcPts val="0"/>
              </a:spcBef>
              <a:spcAft>
                <a:spcPts val="0"/>
              </a:spcAft>
              <a:buClr>
                <a:srgbClr val="333333"/>
              </a:buClr>
              <a:buSzPts val="1050"/>
              <a:buAutoNum type="arabicPeriod"/>
            </a:pPr>
            <a:r>
              <a:rPr lang="en-GB" sz="1050">
                <a:solidFill>
                  <a:srgbClr val="333333"/>
                </a:solidFill>
              </a:rPr>
              <a:t>Dynamic content layer (</a:t>
            </a:r>
            <a:r>
              <a:rPr lang="en-GB" sz="1050">
                <a:solidFill>
                  <a:srgbClr val="007EB9"/>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AWS Lambda</a:t>
            </a:r>
            <a:r>
              <a:rPr lang="en-GB" sz="1050">
                <a:solidFill>
                  <a:srgbClr val="333333"/>
                </a:solidFill>
              </a:rPr>
              <a:t> and </a:t>
            </a:r>
            <a:r>
              <a:rPr lang="en-GB" sz="1050">
                <a:solidFill>
                  <a:srgbClr val="007EB9"/>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Amazon DynamoDB</a:t>
            </a:r>
            <a:r>
              <a:rPr lang="en-GB" sz="1050">
                <a:solidFill>
                  <a:srgbClr val="333333"/>
                </a:solidFill>
              </a:rPr>
              <a:t>). This layer contains all business logic required for our refund app and website. Our microservices are here as well. Using Lambda and DynamoDB ensures that these components are scalable and can handle peak traffic.</a:t>
            </a:r>
            <a:endParaRPr sz="1050">
              <a:solidFill>
                <a:srgbClr val="333333"/>
              </a:solidFill>
            </a:endParaRPr>
          </a:p>
          <a:p>
            <a:pPr marL="0" lvl="0" indent="0" algn="l" rtl="0">
              <a:lnSpc>
                <a:spcPct val="115000"/>
              </a:lnSpc>
              <a:spcBef>
                <a:spcPts val="1100"/>
              </a:spcBef>
              <a:spcAft>
                <a:spcPts val="0"/>
              </a:spcAft>
              <a:buNone/>
            </a:pPr>
            <a:r>
              <a:rPr lang="en-GB" sz="1050">
                <a:solidFill>
                  <a:srgbClr val="333333"/>
                </a:solidFill>
              </a:rPr>
              <a:t>Payment (VPC)</a:t>
            </a:r>
            <a:endParaRPr sz="1050">
              <a:solidFill>
                <a:srgbClr val="333333"/>
              </a:solidFill>
            </a:endParaRPr>
          </a:p>
          <a:p>
            <a:pPr marL="0" lvl="0" indent="0" algn="l" rtl="0">
              <a:spcBef>
                <a:spcPts val="1100"/>
              </a:spcBef>
              <a:spcAft>
                <a:spcPts val="0"/>
              </a:spcAft>
              <a:buNone/>
            </a:pPr>
            <a:r>
              <a:rPr lang="en-GB" sz="1050">
                <a:solidFill>
                  <a:srgbClr val="333333"/>
                </a:solidFill>
              </a:rPr>
              <a:t>Payment request is processed at application layer using </a:t>
            </a:r>
            <a:r>
              <a:rPr lang="en-GB" sz="1050">
                <a:solidFill>
                  <a:srgbClr val="007EB9"/>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Amazon Elastic Container Service</a:t>
            </a:r>
            <a:r>
              <a:rPr lang="en-GB" sz="1050">
                <a:solidFill>
                  <a:srgbClr val="333333"/>
                </a:solidFill>
              </a:rPr>
              <a:t> that supports deploying tasks on </a:t>
            </a:r>
            <a:r>
              <a:rPr lang="en-GB" sz="1050">
                <a:solidFill>
                  <a:srgbClr val="007EB9"/>
                </a:solidFill>
                <a:uFill>
                  <a:noFill/>
                </a:uFill>
                <a:hlinkClick r:id="rId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AWS Fargate</a:t>
            </a:r>
            <a:r>
              <a:rPr lang="en-GB" sz="1050">
                <a:solidFill>
                  <a:srgbClr val="333333"/>
                </a:solidFill>
              </a:rPr>
              <a:t>.</a:t>
            </a:r>
            <a:endParaRPr sz="1050">
              <a:solidFill>
                <a:srgbClr val="333333"/>
              </a:solidFill>
            </a:endParaRPr>
          </a:p>
          <a:p>
            <a:pPr marL="0" lvl="0" indent="0" algn="l" rtl="0">
              <a:spcBef>
                <a:spcPts val="0"/>
              </a:spcBef>
              <a:spcAft>
                <a:spcPts val="0"/>
              </a:spcAft>
              <a:buNone/>
            </a:pPr>
            <a:r>
              <a:rPr lang="en-GB" sz="1050">
                <a:solidFill>
                  <a:srgbClr val="333333"/>
                </a:solidFill>
              </a:rPr>
              <a:t>Payment transaction information is stored in </a:t>
            </a:r>
            <a:r>
              <a:rPr lang="en-GB" sz="1050">
                <a:solidFill>
                  <a:srgbClr val="007EB9"/>
                </a:solidFill>
                <a:uFill>
                  <a:noFill/>
                </a:uFill>
                <a:hlinkClick r:id="rId10">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Amazon DynamoDB</a:t>
            </a:r>
            <a:r>
              <a:rPr lang="en-GB" sz="1050">
                <a:solidFill>
                  <a:srgbClr val="333333"/>
                </a:solidFill>
              </a:rPr>
              <a:t>.</a:t>
            </a:r>
            <a:endParaRPr sz="1050">
              <a:solidFill>
                <a:srgbClr val="333333"/>
              </a:solidFill>
            </a:endParaRPr>
          </a:p>
          <a:p>
            <a:pPr marL="0" lvl="0" indent="0" algn="l" rtl="0">
              <a:spcBef>
                <a:spcPts val="0"/>
              </a:spcBef>
              <a:spcAft>
                <a:spcPts val="0"/>
              </a:spcAft>
              <a:buNone/>
            </a:pPr>
            <a:endParaRPr sz="1050">
              <a:solidFill>
                <a:srgbClr val="333333"/>
              </a:solidFill>
            </a:endParaRPr>
          </a:p>
          <a:p>
            <a:pPr marL="0" lvl="0" indent="0" algn="l" rtl="0">
              <a:spcBef>
                <a:spcPts val="0"/>
              </a:spcBef>
              <a:spcAft>
                <a:spcPts val="0"/>
              </a:spcAft>
              <a:buNone/>
            </a:pPr>
            <a:r>
              <a:rPr lang="en-GB" sz="1050">
                <a:solidFill>
                  <a:srgbClr val="333333"/>
                </a:solidFill>
              </a:rPr>
              <a:t>Customer Service</a:t>
            </a:r>
            <a:endParaRPr sz="1050">
              <a:solidFill>
                <a:srgbClr val="333333"/>
              </a:solidFill>
            </a:endParaRPr>
          </a:p>
          <a:p>
            <a:pPr marL="0" lvl="0" indent="0" algn="l" rtl="0">
              <a:spcBef>
                <a:spcPts val="0"/>
              </a:spcBef>
              <a:spcAft>
                <a:spcPts val="0"/>
              </a:spcAft>
              <a:buNone/>
            </a:pPr>
            <a:r>
              <a:rPr lang="en-GB" sz="1050">
                <a:solidFill>
                  <a:srgbClr val="333333"/>
                </a:solidFill>
              </a:rPr>
              <a:t>We uses Amazon Lex, the chatbot with information stored on DynamoDB</a:t>
            </a:r>
            <a:endParaRPr sz="1050">
              <a:solidFill>
                <a:srgbClr val="333333"/>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sz="1050">
              <a:solidFill>
                <a:srgbClr val="333333"/>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f5a6c6e9c8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f5a6c6e9c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50">
                <a:solidFill>
                  <a:srgbClr val="333333"/>
                </a:solidFill>
              </a:rPr>
              <a:t>Static content includes files like images, videos, or music. If you have a website or an app, you have static content. Our static Traffic comprises of 2 portions, S3 (Simple Storage Service) and Cloudfront. S3 stores the content and Cloudfront delivers it.</a:t>
            </a:r>
            <a:endParaRPr sz="1050">
              <a:solidFill>
                <a:srgbClr val="333333"/>
              </a:solidFill>
            </a:endParaRPr>
          </a:p>
          <a:p>
            <a:pPr marL="0" lvl="0" indent="0" algn="l" rtl="0">
              <a:lnSpc>
                <a:spcPct val="115000"/>
              </a:lnSpc>
              <a:spcBef>
                <a:spcPts val="1200"/>
              </a:spcBef>
              <a:spcAft>
                <a:spcPts val="0"/>
              </a:spcAft>
              <a:buClr>
                <a:schemeClr val="dk1"/>
              </a:buClr>
              <a:buSzPts val="1100"/>
              <a:buFont typeface="Arial"/>
              <a:buNone/>
            </a:pPr>
            <a:r>
              <a:rPr lang="en-GB" sz="1050">
                <a:solidFill>
                  <a:srgbClr val="333333"/>
                </a:solidFill>
              </a:rPr>
              <a:t>Advantage of using S3</a:t>
            </a:r>
            <a:endParaRPr sz="1050">
              <a:solidFill>
                <a:srgbClr val="333333"/>
              </a:solidFill>
            </a:endParaRPr>
          </a:p>
          <a:p>
            <a:pPr marL="0" lvl="0" indent="0" algn="l" rtl="0">
              <a:lnSpc>
                <a:spcPct val="115000"/>
              </a:lnSpc>
              <a:spcBef>
                <a:spcPts val="1200"/>
              </a:spcBef>
              <a:spcAft>
                <a:spcPts val="0"/>
              </a:spcAft>
              <a:buClr>
                <a:schemeClr val="dk1"/>
              </a:buClr>
              <a:buSzPts val="1100"/>
              <a:buFont typeface="Arial"/>
              <a:buNone/>
            </a:pPr>
            <a:r>
              <a:rPr lang="en-GB" sz="1050">
                <a:solidFill>
                  <a:srgbClr val="333333"/>
                </a:solidFill>
              </a:rPr>
              <a:t>1) </a:t>
            </a:r>
            <a:r>
              <a:rPr lang="en-GB" sz="1050" b="1">
                <a:solidFill>
                  <a:srgbClr val="333333"/>
                </a:solidFill>
              </a:rPr>
              <a:t>Flexible and Scalable -</a:t>
            </a:r>
            <a:r>
              <a:rPr lang="en-GB" sz="1050">
                <a:solidFill>
                  <a:srgbClr val="333333"/>
                </a:solidFill>
              </a:rPr>
              <a:t> Our</a:t>
            </a:r>
            <a:r>
              <a:rPr lang="en-GB" sz="1200">
                <a:solidFill>
                  <a:srgbClr val="16191F"/>
                </a:solidFill>
                <a:highlight>
                  <a:srgbClr val="FFFFFF"/>
                </a:highlight>
                <a:latin typeface="Roboto"/>
                <a:ea typeface="Roboto"/>
                <a:cs typeface="Roboto"/>
                <a:sym typeface="Roboto"/>
              </a:rPr>
              <a:t> applications can get to thousands of transactions per second in requesting to upload and retrieve contents like images from Amazon S3. With S3, we don’t have to worry about this as Amazon S3 automatically scales to high request rates. This also means that we don’t need to </a:t>
            </a:r>
            <a:r>
              <a:rPr lang="en-GB" sz="1050">
                <a:solidFill>
                  <a:srgbClr val="333333"/>
                </a:solidFill>
              </a:rPr>
              <a:t>plan and allocate storage space.</a:t>
            </a:r>
            <a:endParaRPr sz="1050">
              <a:solidFill>
                <a:srgbClr val="333333"/>
              </a:solidFill>
            </a:endParaRPr>
          </a:p>
          <a:p>
            <a:pPr marL="0" lvl="0" indent="0" algn="l" rtl="0">
              <a:lnSpc>
                <a:spcPct val="115000"/>
              </a:lnSpc>
              <a:spcBef>
                <a:spcPts val="1200"/>
              </a:spcBef>
              <a:spcAft>
                <a:spcPts val="1200"/>
              </a:spcAft>
              <a:buClr>
                <a:schemeClr val="dk1"/>
              </a:buClr>
              <a:buSzPts val="1100"/>
              <a:buFont typeface="Arial"/>
              <a:buNone/>
            </a:pPr>
            <a:r>
              <a:rPr lang="en-GB" sz="1050">
                <a:solidFill>
                  <a:srgbClr val="333333"/>
                </a:solidFill>
              </a:rPr>
              <a:t>2) </a:t>
            </a:r>
            <a:r>
              <a:rPr lang="en-GB" sz="1050" b="1">
                <a:solidFill>
                  <a:srgbClr val="333333"/>
                </a:solidFill>
              </a:rPr>
              <a:t>Easy to use</a:t>
            </a:r>
            <a:r>
              <a:rPr lang="en-GB" sz="1050">
                <a:solidFill>
                  <a:srgbClr val="333333"/>
                </a:solidFill>
              </a:rPr>
              <a:t> - Because S3 is a serverless service, we don’t need to patch servers that store files ourselves. Even if we need a server, the server can be smaller because it doesn’t have to handle requests for static content.</a:t>
            </a:r>
            <a:br>
              <a:rPr lang="en-GB" sz="1050">
                <a:solidFill>
                  <a:srgbClr val="333333"/>
                </a:solidFill>
              </a:rPr>
            </a:br>
            <a:r>
              <a:rPr lang="en-GB" sz="1050">
                <a:solidFill>
                  <a:srgbClr val="333333"/>
                </a:solidFill>
              </a:rPr>
              <a:t/>
            </a:r>
            <a:br>
              <a:rPr lang="en-GB" sz="1050">
                <a:solidFill>
                  <a:srgbClr val="333333"/>
                </a:solidFill>
              </a:rPr>
            </a:br>
            <a:r>
              <a:rPr lang="en-GB" sz="1050">
                <a:solidFill>
                  <a:srgbClr val="333333"/>
                </a:solidFill>
              </a:rPr>
              <a:t>3) </a:t>
            </a:r>
            <a:r>
              <a:rPr lang="en-GB" sz="1050" b="1">
                <a:solidFill>
                  <a:srgbClr val="333333"/>
                </a:solidFill>
              </a:rPr>
              <a:t>Readily available </a:t>
            </a:r>
            <a:r>
              <a:rPr lang="en-GB" sz="1050">
                <a:solidFill>
                  <a:srgbClr val="333333"/>
                </a:solidFill>
              </a:rPr>
              <a:t>- S3 allows us to store and retrieve any number of files or objects from anywhere.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f1b984eb1d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f1b984eb1d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50" b="1">
                <a:solidFill>
                  <a:srgbClr val="333333"/>
                </a:solidFill>
              </a:rPr>
              <a:t>Content delivery network and Multiple servers worldwide</a:t>
            </a:r>
            <a:endParaRPr/>
          </a:p>
          <a:p>
            <a:pPr marL="0" lvl="0" indent="0" algn="l" rtl="0">
              <a:spcBef>
                <a:spcPts val="1200"/>
              </a:spcBef>
              <a:spcAft>
                <a:spcPts val="0"/>
              </a:spcAft>
              <a:buNone/>
            </a:pPr>
            <a:r>
              <a:rPr lang="en-GB"/>
              <a:t>As mentioned, Cloudfront delivers static content stored on S3. It has </a:t>
            </a:r>
            <a:r>
              <a:rPr lang="en-GB" sz="1050">
                <a:solidFill>
                  <a:srgbClr val="333333"/>
                </a:solidFill>
              </a:rPr>
              <a:t>a worldwide network of data centers called Edge Locations. So Edge servers cache and  delivers content faster as it provides content closer to where the viewers are located. The map on this slide shows the location of all the edge servers around the world.</a:t>
            </a:r>
            <a:endParaRPr sz="1050">
              <a:solidFill>
                <a:srgbClr val="333333"/>
              </a:solidFill>
            </a:endParaRPr>
          </a:p>
          <a:p>
            <a:pPr marL="0" lvl="0" indent="0" algn="l" rtl="0">
              <a:spcBef>
                <a:spcPts val="0"/>
              </a:spcBef>
              <a:spcAft>
                <a:spcPts val="0"/>
              </a:spcAft>
              <a:buNone/>
            </a:pPr>
            <a:endParaRPr sz="1050">
              <a:solidFill>
                <a:srgbClr val="333333"/>
              </a:solidFill>
            </a:endParaRPr>
          </a:p>
          <a:p>
            <a:pPr marL="0" lvl="0" indent="0" algn="l" rtl="0">
              <a:spcBef>
                <a:spcPts val="0"/>
              </a:spcBef>
              <a:spcAft>
                <a:spcPts val="0"/>
              </a:spcAft>
              <a:buNone/>
            </a:pPr>
            <a:r>
              <a:rPr lang="en-GB" sz="1200">
                <a:solidFill>
                  <a:srgbClr val="16191F"/>
                </a:solidFill>
                <a:highlight>
                  <a:srgbClr val="FFFFFF"/>
                </a:highlight>
                <a:latin typeface="Roboto"/>
                <a:ea typeface="Roboto"/>
                <a:cs typeface="Roboto"/>
                <a:sym typeface="Roboto"/>
              </a:rPr>
              <a:t>CloudFront speeds up the distribution of our content by routing each user request through the AWS network to the edge location that can best serve our content to our users. And this server is usually the fastest delivery and nearer to the viewer. Using the AWS network dramatically reduces the number of networks that users' requests must pass through, which improves performance. Users get lower latency (time taken to load file)—and higher data transfer rates.</a:t>
            </a:r>
            <a:endParaRPr sz="1200">
              <a:solidFill>
                <a:srgbClr val="16191F"/>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rgbClr val="16191F"/>
              </a:solidFill>
              <a:highlight>
                <a:srgbClr val="FFFFFF"/>
              </a:highlight>
              <a:latin typeface="Roboto"/>
              <a:ea typeface="Roboto"/>
              <a:cs typeface="Roboto"/>
              <a:sym typeface="Roboto"/>
            </a:endParaRPr>
          </a:p>
          <a:p>
            <a:pPr marL="0" lvl="0" indent="0" algn="l" rtl="0">
              <a:lnSpc>
                <a:spcPct val="150000"/>
              </a:lnSpc>
              <a:spcBef>
                <a:spcPts val="1200"/>
              </a:spcBef>
              <a:spcAft>
                <a:spcPts val="0"/>
              </a:spcAft>
              <a:buNone/>
            </a:pPr>
            <a:r>
              <a:rPr lang="en-GB" sz="1200">
                <a:solidFill>
                  <a:srgbClr val="16191F"/>
                </a:solidFill>
                <a:highlight>
                  <a:srgbClr val="FFFFFF"/>
                </a:highlight>
                <a:latin typeface="Roboto"/>
                <a:ea typeface="Roboto"/>
                <a:cs typeface="Roboto"/>
                <a:sym typeface="Roboto"/>
              </a:rPr>
              <a:t>You also get increased reliability and availability because copies of your files are now held (or cached) in multiple edge locations around the world.</a:t>
            </a:r>
            <a:endParaRPr sz="1200">
              <a:solidFill>
                <a:srgbClr val="16191F"/>
              </a:solidFill>
              <a:highlight>
                <a:srgbClr val="FFFFFF"/>
              </a:highlight>
              <a:latin typeface="Roboto"/>
              <a:ea typeface="Roboto"/>
              <a:cs typeface="Roboto"/>
              <a:sym typeface="Roboto"/>
            </a:endParaRPr>
          </a:p>
          <a:p>
            <a:pPr marL="0" lvl="0" indent="0" algn="l" rtl="0">
              <a:spcBef>
                <a:spcPts val="1200"/>
              </a:spcBef>
              <a:spcAft>
                <a:spcPts val="0"/>
              </a:spcAft>
              <a:buNone/>
            </a:pPr>
            <a:r>
              <a:rPr lang="en-GB" sz="1050" b="1">
                <a:solidFill>
                  <a:srgbClr val="333333"/>
                </a:solidFill>
              </a:rPr>
              <a:t>Inbuilt security function</a:t>
            </a:r>
            <a:endParaRPr sz="1050" b="1">
              <a:solidFill>
                <a:srgbClr val="333333"/>
              </a:solidFill>
            </a:endParaRPr>
          </a:p>
          <a:p>
            <a:pPr marL="0" lvl="0" indent="0" algn="l" rtl="0">
              <a:spcBef>
                <a:spcPts val="0"/>
              </a:spcBef>
              <a:spcAft>
                <a:spcPts val="0"/>
              </a:spcAft>
              <a:buClr>
                <a:schemeClr val="dk1"/>
              </a:buClr>
              <a:buSzPts val="1100"/>
              <a:buFont typeface="Arial"/>
              <a:buNone/>
            </a:pPr>
            <a:r>
              <a:rPr lang="en-GB" sz="1050">
                <a:solidFill>
                  <a:srgbClr val="333333"/>
                </a:solidFill>
              </a:rPr>
              <a:t>Read from slide</a:t>
            </a:r>
            <a:endParaRPr sz="1050">
              <a:solidFill>
                <a:srgbClr val="333333"/>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sz="1200">
              <a:solidFill>
                <a:srgbClr val="16191F"/>
              </a:solidFill>
              <a:highlight>
                <a:srgbClr val="FFFFFF"/>
              </a:highlight>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f5a6c6e9c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f5a6c6e9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b="1">
              <a:solidFill>
                <a:srgbClr val="16191F"/>
              </a:solidFill>
              <a:highlight>
                <a:schemeClr val="lt1"/>
              </a:highlight>
            </a:endParaRPr>
          </a:p>
          <a:p>
            <a:pPr marL="0" lvl="0" indent="0" algn="l" rtl="0">
              <a:lnSpc>
                <a:spcPct val="115000"/>
              </a:lnSpc>
              <a:spcBef>
                <a:spcPts val="1200"/>
              </a:spcBef>
              <a:spcAft>
                <a:spcPts val="0"/>
              </a:spcAft>
              <a:buNone/>
            </a:pPr>
            <a:r>
              <a:rPr lang="en-GB" b="1">
                <a:solidFill>
                  <a:srgbClr val="16191F"/>
                </a:solidFill>
                <a:highlight>
                  <a:schemeClr val="lt1"/>
                </a:highlight>
              </a:rPr>
              <a:t>User pool + Identity pool</a:t>
            </a:r>
            <a:endParaRPr>
              <a:solidFill>
                <a:srgbClr val="16191F"/>
              </a:solidFill>
              <a:highlight>
                <a:schemeClr val="lt1"/>
              </a:highlight>
            </a:endParaRPr>
          </a:p>
          <a:p>
            <a:pPr marL="0" lvl="0" indent="0" algn="l" rtl="0">
              <a:lnSpc>
                <a:spcPct val="115000"/>
              </a:lnSpc>
              <a:spcBef>
                <a:spcPts val="1200"/>
              </a:spcBef>
              <a:spcAft>
                <a:spcPts val="0"/>
              </a:spcAft>
              <a:buNone/>
            </a:pPr>
            <a:r>
              <a:rPr lang="en-GB">
                <a:solidFill>
                  <a:srgbClr val="16191F"/>
                </a:solidFill>
                <a:highlight>
                  <a:schemeClr val="lt1"/>
                </a:highlight>
              </a:rPr>
              <a:t>The two main components of Amazon Cognito are user pools and identity pools. </a:t>
            </a:r>
            <a:endParaRPr>
              <a:solidFill>
                <a:srgbClr val="16191F"/>
              </a:solidFill>
              <a:highlight>
                <a:schemeClr val="lt1"/>
              </a:highlight>
            </a:endParaRPr>
          </a:p>
          <a:p>
            <a:pPr marL="0" lvl="0" indent="0" algn="l" rtl="0">
              <a:lnSpc>
                <a:spcPct val="115000"/>
              </a:lnSpc>
              <a:spcBef>
                <a:spcPts val="1200"/>
              </a:spcBef>
              <a:spcAft>
                <a:spcPts val="0"/>
              </a:spcAft>
              <a:buNone/>
            </a:pPr>
            <a:r>
              <a:rPr lang="en-GB">
                <a:solidFill>
                  <a:srgbClr val="16191F"/>
                </a:solidFill>
                <a:highlight>
                  <a:schemeClr val="lt1"/>
                </a:highlight>
              </a:rPr>
              <a:t>With the user pool, the user, logs in with his Id and password. Once this is verified, JWT is issued to him.</a:t>
            </a:r>
            <a:endParaRPr>
              <a:solidFill>
                <a:srgbClr val="16191F"/>
              </a:solidFill>
              <a:highlight>
                <a:schemeClr val="lt1"/>
              </a:highlight>
            </a:endParaRPr>
          </a:p>
          <a:p>
            <a:pPr marL="0" lvl="0" indent="0" algn="l" rtl="0">
              <a:lnSpc>
                <a:spcPct val="115000"/>
              </a:lnSpc>
              <a:spcBef>
                <a:spcPts val="1200"/>
              </a:spcBef>
              <a:spcAft>
                <a:spcPts val="0"/>
              </a:spcAft>
              <a:buNone/>
            </a:pPr>
            <a:r>
              <a:rPr lang="en-GB">
                <a:solidFill>
                  <a:srgbClr val="16191F"/>
                </a:solidFill>
                <a:highlight>
                  <a:schemeClr val="lt1"/>
                </a:highlight>
              </a:rPr>
              <a:t>He can then exchange it for aws credentials at the identity pools to access other aws services that we have. </a:t>
            </a:r>
            <a:endParaRPr>
              <a:solidFill>
                <a:srgbClr val="16191F"/>
              </a:solidFill>
              <a:highlight>
                <a:schemeClr val="lt1"/>
              </a:highlight>
            </a:endParaRPr>
          </a:p>
          <a:p>
            <a:pPr marL="0" lvl="0" indent="0" algn="l" rtl="0">
              <a:spcBef>
                <a:spcPts val="1200"/>
              </a:spcBef>
              <a:spcAft>
                <a:spcPts val="0"/>
              </a:spcAft>
              <a:buNone/>
            </a:pPr>
            <a:r>
              <a:rPr lang="en-GB" b="1">
                <a:solidFill>
                  <a:schemeClr val="dk1"/>
                </a:solidFill>
              </a:rPr>
              <a:t>Enable or disable unauthenticated identities (unauthenticated people can see some content from our app/website as well, its going to be a very limited access)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Amazon Cognito Identity Pools can support unauthenticated identities by providing a unique identifier and AWS credentials for users who do not authenticate with an identity provider. This means for users who authenticate with us, they get access to more services such as payment. For users who do not authenticate, they will have limited access on our app/website. Eg, they might only be able to see who are our partnering companies, but are not able to go far beyond that.</a:t>
            </a:r>
            <a:endParaRPr>
              <a:solidFill>
                <a:srgbClr val="16191F"/>
              </a:solidFill>
              <a:highlight>
                <a:schemeClr val="lt1"/>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f5a6c6e9c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f5a6c6e9c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18181"/>
              </a:lnSpc>
              <a:spcBef>
                <a:spcPts val="3200"/>
              </a:spcBef>
              <a:spcAft>
                <a:spcPts val="0"/>
              </a:spcAft>
              <a:buNone/>
            </a:pPr>
            <a:r>
              <a:rPr lang="en-GB" sz="1600">
                <a:solidFill>
                  <a:schemeClr val="dk1"/>
                </a:solidFill>
                <a:latin typeface="Georgia"/>
                <a:ea typeface="Georgia"/>
                <a:cs typeface="Georgia"/>
                <a:sym typeface="Georgia"/>
              </a:rPr>
              <a:t>How it works?</a:t>
            </a:r>
            <a:br>
              <a:rPr lang="en-GB" sz="1600">
                <a:solidFill>
                  <a:schemeClr val="dk1"/>
                </a:solidFill>
                <a:latin typeface="Georgia"/>
                <a:ea typeface="Georgia"/>
                <a:cs typeface="Georgia"/>
                <a:sym typeface="Georgia"/>
              </a:rPr>
            </a:br>
            <a:r>
              <a:rPr lang="en-GB" sz="1600">
                <a:solidFill>
                  <a:schemeClr val="dk1"/>
                </a:solidFill>
                <a:latin typeface="Georgia"/>
                <a:ea typeface="Georgia"/>
                <a:cs typeface="Georgia"/>
                <a:sym typeface="Georgia"/>
              </a:rPr>
              <a:t>1) </a:t>
            </a:r>
            <a:r>
              <a:rPr lang="en-GB" sz="1500">
                <a:solidFill>
                  <a:schemeClr val="dk1"/>
                </a:solidFill>
                <a:latin typeface="Roboto"/>
                <a:ea typeface="Roboto"/>
                <a:cs typeface="Roboto"/>
                <a:sym typeface="Roboto"/>
              </a:rPr>
              <a:t>User sign-in using username and password </a:t>
            </a:r>
            <a:br>
              <a:rPr lang="en-GB" sz="1500">
                <a:solidFill>
                  <a:schemeClr val="dk1"/>
                </a:solidFill>
                <a:latin typeface="Roboto"/>
                <a:ea typeface="Roboto"/>
                <a:cs typeface="Roboto"/>
                <a:sym typeface="Roboto"/>
              </a:rPr>
            </a:br>
            <a:r>
              <a:rPr lang="en-GB" sz="1500">
                <a:solidFill>
                  <a:schemeClr val="dk1"/>
                </a:solidFill>
                <a:latin typeface="Roboto"/>
                <a:ea typeface="Roboto"/>
                <a:cs typeface="Roboto"/>
                <a:sym typeface="Roboto"/>
              </a:rPr>
              <a:t>2) Authentication server which is AWS Cognito verifies it and issues an identity token in the form of jwt. This token is signed using a secret(or a private key.) The jwt issued here </a:t>
            </a:r>
            <a:r>
              <a:rPr lang="en-GB" sz="1200">
                <a:solidFill>
                  <a:schemeClr val="dk1"/>
                </a:solidFill>
              </a:rPr>
              <a:t>is a base64-encoded JSON string that contains information about the user or the so-called claims.</a:t>
            </a:r>
            <a:r>
              <a:rPr lang="en-GB" sz="1500">
                <a:solidFill>
                  <a:schemeClr val="dk1"/>
                </a:solidFill>
                <a:latin typeface="Roboto"/>
                <a:ea typeface="Roboto"/>
                <a:cs typeface="Roboto"/>
                <a:sym typeface="Roboto"/>
              </a:rPr>
              <a:t/>
            </a:r>
            <a:br>
              <a:rPr lang="en-GB" sz="1500">
                <a:solidFill>
                  <a:schemeClr val="dk1"/>
                </a:solidFill>
                <a:latin typeface="Roboto"/>
                <a:ea typeface="Roboto"/>
                <a:cs typeface="Roboto"/>
                <a:sym typeface="Roboto"/>
              </a:rPr>
            </a:br>
            <a:r>
              <a:rPr lang="en-GB" sz="1500">
                <a:solidFill>
                  <a:schemeClr val="dk1"/>
                </a:solidFill>
                <a:latin typeface="Roboto"/>
                <a:ea typeface="Roboto"/>
                <a:cs typeface="Roboto"/>
                <a:sym typeface="Roboto"/>
              </a:rPr>
              <a:t>3) Then our user uses the JWT to access protected resources by passing the token in HTTP Authorization header.</a:t>
            </a:r>
            <a:br>
              <a:rPr lang="en-GB" sz="1500">
                <a:solidFill>
                  <a:schemeClr val="dk1"/>
                </a:solidFill>
                <a:latin typeface="Roboto"/>
                <a:ea typeface="Roboto"/>
                <a:cs typeface="Roboto"/>
                <a:sym typeface="Roboto"/>
              </a:rPr>
            </a:br>
            <a:r>
              <a:rPr lang="en-GB" sz="1500">
                <a:solidFill>
                  <a:schemeClr val="dk1"/>
                </a:solidFill>
                <a:latin typeface="Roboto"/>
                <a:ea typeface="Roboto"/>
                <a:cs typeface="Roboto"/>
                <a:sym typeface="Roboto"/>
              </a:rPr>
              <a:t>4) Resource server then verifies the authenticity of the token using the secret.</a:t>
            </a:r>
            <a:br>
              <a:rPr lang="en-GB" sz="1500">
                <a:solidFill>
                  <a:schemeClr val="dk1"/>
                </a:solidFill>
                <a:latin typeface="Roboto"/>
                <a:ea typeface="Roboto"/>
                <a:cs typeface="Roboto"/>
                <a:sym typeface="Roboto"/>
              </a:rPr>
            </a:br>
            <a:r>
              <a:rPr lang="en-GB" sz="1500">
                <a:solidFill>
                  <a:schemeClr val="dk1"/>
                </a:solidFill>
                <a:latin typeface="Roboto"/>
                <a:ea typeface="Roboto"/>
                <a:cs typeface="Roboto"/>
                <a:sym typeface="Roboto"/>
              </a:rPr>
              <a:t>The ‘secret’ is in the signature. Lambda will be activated to </a:t>
            </a:r>
            <a:r>
              <a:rPr lang="en-GB" sz="1200">
                <a:solidFill>
                  <a:schemeClr val="dk1"/>
                </a:solidFill>
              </a:rPr>
              <a:t>use libraries to decode the token and verify the signature.</a:t>
            </a:r>
            <a:br>
              <a:rPr lang="en-GB" sz="1200">
                <a:solidFill>
                  <a:schemeClr val="dk1"/>
                </a:solidFill>
              </a:rPr>
            </a:br>
            <a:r>
              <a:rPr lang="en-GB" sz="1200">
                <a:solidFill>
                  <a:schemeClr val="dk1"/>
                </a:solidFill>
              </a:rPr>
              <a:t>This process is how we authenticate our users.</a:t>
            </a:r>
            <a:br>
              <a:rPr lang="en-GB" sz="1200">
                <a:solidFill>
                  <a:schemeClr val="dk1"/>
                </a:solidFill>
              </a:rPr>
            </a:br>
            <a:r>
              <a:rPr lang="en-GB" sz="1200">
                <a:solidFill>
                  <a:schemeClr val="dk1"/>
                </a:solidFill>
              </a:rPr>
              <a:t/>
            </a:r>
            <a:br>
              <a:rPr lang="en-GB" sz="1200">
                <a:solidFill>
                  <a:schemeClr val="dk1"/>
                </a:solidFill>
              </a:rPr>
            </a:br>
            <a:r>
              <a:rPr lang="en-GB" sz="1200">
                <a:solidFill>
                  <a:schemeClr val="dk1"/>
                </a:solidFill>
              </a:rPr>
              <a:t>When the ID Token is issued by Cognito, Refresh token is issued as well. ID token has an expiry which is written in the claims part at the payload section of JWT. (3 sections in JWT: header, payload, signature). Our users can use </a:t>
            </a:r>
            <a:r>
              <a:rPr lang="en-GB" sz="1200">
                <a:solidFill>
                  <a:schemeClr val="dk1"/>
                </a:solidFill>
                <a:latin typeface="Roboto"/>
                <a:ea typeface="Roboto"/>
                <a:cs typeface="Roboto"/>
                <a:sym typeface="Roboto"/>
              </a:rPr>
              <a:t>refresh token to retrieve new ID and access tokens, to browse our app/website continuously. Should the refresh token expires, our user must re-authenticate by signing in again to our user pool.</a:t>
            </a:r>
            <a:r>
              <a:rPr lang="en-GB" sz="1500">
                <a:solidFill>
                  <a:schemeClr val="dk1"/>
                </a:solidFill>
                <a:latin typeface="Roboto"/>
                <a:ea typeface="Roboto"/>
                <a:cs typeface="Roboto"/>
                <a:sym typeface="Roboto"/>
              </a:rPr>
              <a:t/>
            </a:r>
            <a:br>
              <a:rPr lang="en-GB" sz="1500">
                <a:solidFill>
                  <a:schemeClr val="dk1"/>
                </a:solidFill>
                <a:latin typeface="Roboto"/>
                <a:ea typeface="Roboto"/>
                <a:cs typeface="Roboto"/>
                <a:sym typeface="Roboto"/>
              </a:rPr>
            </a:br>
            <a:r>
              <a:rPr lang="en-GB" sz="1600">
                <a:solidFill>
                  <a:schemeClr val="dk1"/>
                </a:solidFill>
                <a:latin typeface="Georgia"/>
                <a:ea typeface="Georgia"/>
                <a:cs typeface="Georgia"/>
                <a:sym typeface="Georgia"/>
              </a:rPr>
              <a:t>JWT a client-side based authentication mechanism, we won’t have to completely rely on our own database to save session information.</a:t>
            </a:r>
            <a:endParaRPr sz="1600">
              <a:solidFill>
                <a:schemeClr val="dk1"/>
              </a:solidFill>
              <a:latin typeface="Georgia"/>
              <a:ea typeface="Georgia"/>
              <a:cs typeface="Georgia"/>
              <a:sym typeface="Georgia"/>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578cd01db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f578cd01db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GB" sz="1200">
                <a:solidFill>
                  <a:srgbClr val="16191F"/>
                </a:solidFill>
                <a:highlight>
                  <a:srgbClr val="FFFFFF"/>
                </a:highlight>
                <a:latin typeface="Roboto"/>
                <a:ea typeface="Roboto"/>
                <a:cs typeface="Roboto"/>
                <a:sym typeface="Roboto"/>
              </a:rPr>
              <a:t>Amazon API Gateway is an AWS service for creating, publishing, maintaining, and monitoring APIs.</a:t>
            </a:r>
            <a:endParaRPr sz="1200">
              <a:solidFill>
                <a:srgbClr val="16191F"/>
              </a:solidFill>
              <a:highlight>
                <a:srgbClr val="FFFFFF"/>
              </a:highlight>
              <a:latin typeface="Roboto"/>
              <a:ea typeface="Roboto"/>
              <a:cs typeface="Roboto"/>
              <a:sym typeface="Roboto"/>
            </a:endParaRPr>
          </a:p>
          <a:p>
            <a:pPr marL="0" lvl="0" indent="0" algn="l" rtl="0">
              <a:lnSpc>
                <a:spcPct val="150000"/>
              </a:lnSpc>
              <a:spcBef>
                <a:spcPts val="1200"/>
              </a:spcBef>
              <a:spcAft>
                <a:spcPts val="0"/>
              </a:spcAft>
              <a:buClr>
                <a:schemeClr val="dk1"/>
              </a:buClr>
              <a:buSzPts val="1100"/>
              <a:buFont typeface="Arial"/>
              <a:buNone/>
            </a:pPr>
            <a:r>
              <a:rPr lang="en-GB" sz="1200">
                <a:solidFill>
                  <a:srgbClr val="16191F"/>
                </a:solidFill>
                <a:highlight>
                  <a:srgbClr val="FFFFFF"/>
                </a:highlight>
                <a:latin typeface="Roboto"/>
                <a:ea typeface="Roboto"/>
                <a:cs typeface="Roboto"/>
                <a:sym typeface="Roboto"/>
              </a:rPr>
              <a:t>API Gateway handles all the tasks involved in accepting and processing up to hundreds of thousands of concurrent API calls. These tasks include traffic management, authorization and access control, monitoring, and API version management. Calls to our partnering companies’ api will go through this gateway as well.</a:t>
            </a:r>
            <a:endParaRPr sz="1200">
              <a:solidFill>
                <a:srgbClr val="16191F"/>
              </a:solidFill>
              <a:highlight>
                <a:srgbClr val="FFFFFF"/>
              </a:highlight>
              <a:latin typeface="Roboto"/>
              <a:ea typeface="Roboto"/>
              <a:cs typeface="Roboto"/>
              <a:sym typeface="Roboto"/>
            </a:endParaRPr>
          </a:p>
          <a:p>
            <a:pPr marL="0" lvl="0" indent="0" algn="l" rtl="0">
              <a:lnSpc>
                <a:spcPct val="150000"/>
              </a:lnSpc>
              <a:spcBef>
                <a:spcPts val="1200"/>
              </a:spcBef>
              <a:spcAft>
                <a:spcPts val="0"/>
              </a:spcAft>
              <a:buClr>
                <a:schemeClr val="dk1"/>
              </a:buClr>
              <a:buSzPts val="1100"/>
              <a:buFont typeface="Arial"/>
              <a:buNone/>
            </a:pPr>
            <a:r>
              <a:rPr lang="en-GB" sz="1200">
                <a:solidFill>
                  <a:srgbClr val="202124"/>
                </a:solidFill>
                <a:highlight>
                  <a:srgbClr val="FFFFFF"/>
                </a:highlight>
              </a:rPr>
              <a:t> API Gateway validates the JWTs that clients submit with API requests.</a:t>
            </a:r>
            <a:endParaRPr sz="1200">
              <a:solidFill>
                <a:srgbClr val="16191F"/>
              </a:solidFill>
              <a:highlight>
                <a:srgbClr val="FFFFFF"/>
              </a:highlight>
              <a:latin typeface="Roboto"/>
              <a:ea typeface="Roboto"/>
              <a:cs typeface="Roboto"/>
              <a:sym typeface="Roboto"/>
            </a:endParaRPr>
          </a:p>
          <a:p>
            <a:pPr marL="0" lvl="0" indent="0" algn="l" rtl="0">
              <a:lnSpc>
                <a:spcPct val="150000"/>
              </a:lnSpc>
              <a:spcBef>
                <a:spcPts val="1200"/>
              </a:spcBef>
              <a:spcAft>
                <a:spcPts val="0"/>
              </a:spcAft>
              <a:buClr>
                <a:schemeClr val="dk1"/>
              </a:buClr>
              <a:buSzPts val="1100"/>
              <a:buFont typeface="Arial"/>
              <a:buNone/>
            </a:pPr>
            <a:r>
              <a:rPr lang="en-GB" sz="1200">
                <a:solidFill>
                  <a:srgbClr val="16191F"/>
                </a:solidFill>
                <a:highlight>
                  <a:srgbClr val="FFFFFF"/>
                </a:highlight>
                <a:latin typeface="Roboto"/>
                <a:ea typeface="Roboto"/>
                <a:cs typeface="Roboto"/>
                <a:sym typeface="Roboto"/>
              </a:rPr>
              <a:t>API Gateway acts as a "front door" for applications to access data, business logic, or functionality from our backend services ( such as workloads running on Amazon Elastic Compute Cloud (Amazon EC2) and code running on AWS Lambda)</a:t>
            </a:r>
            <a:endParaRPr sz="1200">
              <a:solidFill>
                <a:srgbClr val="16191F"/>
              </a:solidFill>
              <a:highlight>
                <a:srgbClr val="FFFFFF"/>
              </a:highlight>
              <a:latin typeface="Roboto"/>
              <a:ea typeface="Roboto"/>
              <a:cs typeface="Roboto"/>
              <a:sym typeface="Roboto"/>
            </a:endParaRPr>
          </a:p>
          <a:p>
            <a:pPr marL="0" lvl="0" indent="0" algn="l" rtl="0">
              <a:spcBef>
                <a:spcPts val="120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f5a6c6e9c8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f5a6c6e9c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00">
                <a:solidFill>
                  <a:schemeClr val="dk1"/>
                </a:solidFill>
              </a:rPr>
              <a:t>In our API gateway, we have a </a:t>
            </a:r>
            <a:r>
              <a:rPr lang="en-GB" sz="1200">
                <a:solidFill>
                  <a:schemeClr val="dk1"/>
                </a:solidFill>
              </a:rPr>
              <a:t> Lambda authorizer to control access to our api.</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GB" sz="1000">
                <a:solidFill>
                  <a:schemeClr val="dk1"/>
                </a:solidFill>
              </a:rPr>
              <a:t>The Lambda function authenticates the caller by:</a:t>
            </a:r>
            <a:endParaRPr sz="1000">
              <a:solidFill>
                <a:schemeClr val="dk1"/>
              </a:solidFill>
            </a:endParaRPr>
          </a:p>
          <a:p>
            <a:pPr marL="0" lvl="0" indent="0" algn="l" rtl="0">
              <a:spcBef>
                <a:spcPts val="0"/>
              </a:spcBef>
              <a:spcAft>
                <a:spcPts val="0"/>
              </a:spcAft>
              <a:buClr>
                <a:schemeClr val="dk1"/>
              </a:buClr>
              <a:buSzPts val="1100"/>
              <a:buFont typeface="Arial"/>
              <a:buNone/>
            </a:pPr>
            <a:r>
              <a:rPr lang="en-GB" sz="1000">
                <a:solidFill>
                  <a:schemeClr val="dk1"/>
                </a:solidFill>
              </a:rPr>
              <a:t>Calling out to an OAuth provider to get an OAuth access token.</a:t>
            </a:r>
            <a:endParaRPr sz="1000">
              <a:solidFill>
                <a:schemeClr val="dk1"/>
              </a:solidFill>
            </a:endParaRPr>
          </a:p>
          <a:p>
            <a:pPr marL="0" lvl="0" indent="0" algn="l" rtl="0">
              <a:spcBef>
                <a:spcPts val="0"/>
              </a:spcBef>
              <a:spcAft>
                <a:spcPts val="0"/>
              </a:spcAft>
              <a:buClr>
                <a:schemeClr val="dk1"/>
              </a:buClr>
              <a:buSzPts val="1100"/>
              <a:buFont typeface="Arial"/>
              <a:buNone/>
            </a:pPr>
            <a:r>
              <a:rPr lang="en-GB" sz="1000">
                <a:solidFill>
                  <a:schemeClr val="dk1"/>
                </a:solidFill>
              </a:rPr>
              <a:t>Calling out to a SAML provider to get a SAML assertion.</a:t>
            </a:r>
            <a:endParaRPr sz="1000">
              <a:solidFill>
                <a:schemeClr val="dk1"/>
              </a:solidFill>
            </a:endParaRPr>
          </a:p>
          <a:p>
            <a:pPr marL="0" lvl="0" indent="0" algn="l" rtl="0">
              <a:spcBef>
                <a:spcPts val="0"/>
              </a:spcBef>
              <a:spcAft>
                <a:spcPts val="0"/>
              </a:spcAft>
              <a:buClr>
                <a:schemeClr val="dk1"/>
              </a:buClr>
              <a:buSzPts val="1100"/>
              <a:buFont typeface="Arial"/>
              <a:buNone/>
            </a:pPr>
            <a:r>
              <a:rPr lang="en-GB" sz="1000">
                <a:solidFill>
                  <a:schemeClr val="dk1"/>
                </a:solidFill>
              </a:rPr>
              <a:t>Generating an IAM policy based on the request parameter values.</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GB" sz="1000" b="1">
                <a:solidFill>
                  <a:schemeClr val="dk1"/>
                </a:solidFill>
              </a:rPr>
              <a:t>Retrieving credentials from our database.</a:t>
            </a:r>
            <a:endParaRPr sz="1000" b="1">
              <a:solidFill>
                <a:schemeClr val="dk1"/>
              </a:solidFill>
            </a:endParaRPr>
          </a:p>
          <a:p>
            <a:pPr marL="0" lvl="0" indent="0" algn="l" rtl="0">
              <a:spcBef>
                <a:spcPts val="0"/>
              </a:spcBef>
              <a:spcAft>
                <a:spcPts val="0"/>
              </a:spcAft>
              <a:buClr>
                <a:schemeClr val="dk1"/>
              </a:buClr>
              <a:buSzPts val="1100"/>
              <a:buFont typeface="Arial"/>
              <a:buNone/>
            </a:pPr>
            <a:r>
              <a:rPr lang="en-GB" sz="1000">
                <a:solidFill>
                  <a:schemeClr val="dk1"/>
                </a:solidFill>
              </a:rPr>
              <a:t>If the call succeeds, the Lambda function grants access by returning an output object containing at least an IAM policy and a principal identifier.</a:t>
            </a:r>
            <a:endParaRPr sz="1000">
              <a:solidFill>
                <a:schemeClr val="dk1"/>
              </a:solidFill>
            </a:endParaRPr>
          </a:p>
          <a:p>
            <a:pPr marL="0" lvl="0" indent="0" algn="l" rtl="0">
              <a:spcBef>
                <a:spcPts val="0"/>
              </a:spcBef>
              <a:spcAft>
                <a:spcPts val="0"/>
              </a:spcAft>
              <a:buClr>
                <a:schemeClr val="dk1"/>
              </a:buClr>
              <a:buSzPts val="1100"/>
              <a:buFont typeface="Arial"/>
              <a:buNone/>
            </a:pPr>
            <a:r>
              <a:rPr lang="en-GB" sz="1000">
                <a:solidFill>
                  <a:schemeClr val="dk1"/>
                </a:solidFill>
              </a:rPr>
              <a:t>API Gateway evaluates the policy.</a:t>
            </a:r>
            <a:endParaRPr sz="1000">
              <a:solidFill>
                <a:schemeClr val="dk1"/>
              </a:solidFill>
            </a:endParaRPr>
          </a:p>
          <a:p>
            <a:pPr marL="0" lvl="0" indent="0" algn="l" rtl="0">
              <a:spcBef>
                <a:spcPts val="0"/>
              </a:spcBef>
              <a:spcAft>
                <a:spcPts val="0"/>
              </a:spcAft>
              <a:buClr>
                <a:schemeClr val="dk1"/>
              </a:buClr>
              <a:buSzPts val="1100"/>
              <a:buFont typeface="Arial"/>
              <a:buNone/>
            </a:pPr>
            <a:r>
              <a:rPr lang="en-GB" sz="1000">
                <a:solidFill>
                  <a:schemeClr val="dk1"/>
                </a:solidFill>
              </a:rPr>
              <a:t>If access is denied, API Gateway returns a suitable HTTP status code, such as 403 ACCESS_DENIED.</a:t>
            </a:r>
            <a:endParaRPr sz="1000">
              <a:solidFill>
                <a:schemeClr val="dk1"/>
              </a:solidFill>
            </a:endParaRPr>
          </a:p>
          <a:p>
            <a:pPr marL="0" lvl="0" indent="0" algn="l" rtl="0">
              <a:spcBef>
                <a:spcPts val="0"/>
              </a:spcBef>
              <a:spcAft>
                <a:spcPts val="0"/>
              </a:spcAft>
              <a:buClr>
                <a:schemeClr val="dk1"/>
              </a:buClr>
              <a:buSzPts val="1100"/>
              <a:buFont typeface="Arial"/>
              <a:buNone/>
            </a:pPr>
            <a:r>
              <a:rPr lang="en-GB" sz="1000">
                <a:solidFill>
                  <a:schemeClr val="dk1"/>
                </a:solidFill>
              </a:rPr>
              <a:t>If access is allowed, API Gateway executes the method and grants the client access to our resources such as our data about refund status. (If caching is enabled in the authorizer settings, API Gateway also caches the policy so that the Lambda authorizer function doesn't need to be invoked again.)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f5a6c6e9c8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f5a6c6e9c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350">
                <a:solidFill>
                  <a:srgbClr val="333333"/>
                </a:solidFill>
                <a:highlight>
                  <a:srgbClr val="FFFFFF"/>
                </a:highlight>
              </a:rPr>
              <a:t>Microservices are an architectural approach to our software development where our software is consists of many small independent services that communicate over well-defined APIs. Microservices architectures make applications easier to scale and faster to develop.</a:t>
            </a:r>
            <a:endParaRPr sz="1200">
              <a:solidFill>
                <a:srgbClr val="1F3D5C"/>
              </a:solidFill>
              <a:highlight>
                <a:srgbClr val="FFFFFF"/>
              </a:highlight>
            </a:endParaRPr>
          </a:p>
          <a:p>
            <a:pPr marL="12700" marR="12700" lvl="0" indent="0" algn="l" rtl="0">
              <a:lnSpc>
                <a:spcPct val="130000"/>
              </a:lnSpc>
              <a:spcBef>
                <a:spcPts val="1100"/>
              </a:spcBef>
              <a:spcAft>
                <a:spcPts val="0"/>
              </a:spcAft>
              <a:buClr>
                <a:schemeClr val="dk1"/>
              </a:buClr>
              <a:buSzPts val="1100"/>
              <a:buFont typeface="Arial"/>
              <a:buNone/>
            </a:pPr>
            <a:r>
              <a:rPr lang="en-GB" sz="1200">
                <a:solidFill>
                  <a:srgbClr val="1F3D5C"/>
                </a:solidFill>
                <a:highlight>
                  <a:srgbClr val="FFFFFF"/>
                </a:highlight>
              </a:rPr>
              <a:t>So why did we choose to have microservices? It is because of the following points on the slide.</a:t>
            </a:r>
            <a:endParaRPr sz="1200">
              <a:solidFill>
                <a:srgbClr val="1F3D5C"/>
              </a:solidFill>
              <a:highlight>
                <a:srgbClr val="FFFFFF"/>
              </a:highlight>
            </a:endParaRPr>
          </a:p>
          <a:p>
            <a:pPr marL="12700" marR="12700" lvl="0" indent="0" algn="l" rtl="0">
              <a:lnSpc>
                <a:spcPct val="130000"/>
              </a:lnSpc>
              <a:spcBef>
                <a:spcPts val="0"/>
              </a:spcBef>
              <a:spcAft>
                <a:spcPts val="0"/>
              </a:spcAft>
              <a:buClr>
                <a:schemeClr val="dk1"/>
              </a:buClr>
              <a:buSzPts val="1100"/>
              <a:buFont typeface="Arial"/>
              <a:buNone/>
            </a:pPr>
            <a:endParaRPr sz="1200">
              <a:solidFill>
                <a:srgbClr val="1F3D5C"/>
              </a:solidFill>
              <a:highlight>
                <a:srgbClr val="FFFFFF"/>
              </a:highlight>
            </a:endParaRPr>
          </a:p>
          <a:p>
            <a:pPr marL="12700" marR="12700" lvl="0" indent="0" algn="l" rtl="0">
              <a:lnSpc>
                <a:spcPct val="130000"/>
              </a:lnSpc>
              <a:spcBef>
                <a:spcPts val="0"/>
              </a:spcBef>
              <a:spcAft>
                <a:spcPts val="0"/>
              </a:spcAft>
              <a:buClr>
                <a:schemeClr val="dk1"/>
              </a:buClr>
              <a:buSzPts val="1100"/>
              <a:buFont typeface="Arial"/>
              <a:buNone/>
            </a:pPr>
            <a:r>
              <a:rPr lang="en-GB" sz="1200">
                <a:solidFill>
                  <a:srgbClr val="1F3D5C"/>
                </a:solidFill>
                <a:highlight>
                  <a:srgbClr val="FFFFFF"/>
                </a:highlight>
              </a:rPr>
              <a:t>Autonomous</a:t>
            </a:r>
            <a:endParaRPr sz="1200">
              <a:solidFill>
                <a:srgbClr val="1F3D5C"/>
              </a:solidFill>
              <a:highlight>
                <a:srgbClr val="FFFFFF"/>
              </a:highlight>
            </a:endParaRPr>
          </a:p>
          <a:p>
            <a:pPr marL="0" lvl="0" indent="0" algn="l" rtl="0">
              <a:lnSpc>
                <a:spcPct val="160000"/>
              </a:lnSpc>
              <a:spcBef>
                <a:spcPts val="0"/>
              </a:spcBef>
              <a:spcAft>
                <a:spcPts val="0"/>
              </a:spcAft>
              <a:buNone/>
            </a:pPr>
            <a:r>
              <a:rPr lang="en-GB" sz="1200">
                <a:solidFill>
                  <a:srgbClr val="333333"/>
                </a:solidFill>
                <a:highlight>
                  <a:srgbClr val="FFFFFF"/>
                </a:highlight>
              </a:rPr>
              <a:t>Each component service in a microservices architecture can be operated without affecting other services. </a:t>
            </a:r>
            <a:br>
              <a:rPr lang="en-GB" sz="1200">
                <a:solidFill>
                  <a:srgbClr val="333333"/>
                </a:solidFill>
                <a:highlight>
                  <a:srgbClr val="FFFFFF"/>
                </a:highlight>
              </a:rPr>
            </a:br>
            <a:r>
              <a:rPr lang="en-GB" sz="1200">
                <a:solidFill>
                  <a:srgbClr val="333333"/>
                </a:solidFill>
                <a:highlight>
                  <a:srgbClr val="FFFFFF"/>
                </a:highlight>
              </a:rPr>
              <a:t/>
            </a:r>
            <a:br>
              <a:rPr lang="en-GB" sz="1200">
                <a:solidFill>
                  <a:srgbClr val="333333"/>
                </a:solidFill>
                <a:highlight>
                  <a:srgbClr val="FFFFFF"/>
                </a:highlight>
              </a:rPr>
            </a:br>
            <a:r>
              <a:rPr lang="en-GB" sz="1750">
                <a:solidFill>
                  <a:srgbClr val="1F3D5C"/>
                </a:solidFill>
                <a:highlight>
                  <a:srgbClr val="FFFFFF"/>
                </a:highlight>
              </a:rPr>
              <a:t>Specialized</a:t>
            </a:r>
            <a:br>
              <a:rPr lang="en-GB" sz="1750">
                <a:solidFill>
                  <a:srgbClr val="1F3D5C"/>
                </a:solidFill>
                <a:highlight>
                  <a:srgbClr val="FFFFFF"/>
                </a:highlight>
              </a:rPr>
            </a:br>
            <a:r>
              <a:rPr lang="en-GB" sz="1350">
                <a:solidFill>
                  <a:srgbClr val="333333"/>
                </a:solidFill>
                <a:highlight>
                  <a:srgbClr val="FFFFFF"/>
                </a:highlight>
              </a:rPr>
              <a:t>Each service is designed for a set of capabilities and focuses on solving one specific problem. </a:t>
            </a:r>
            <a:endParaRPr sz="1350">
              <a:solidFill>
                <a:srgbClr val="333333"/>
              </a:solidFill>
              <a:highlight>
                <a:srgbClr val="FFFFFF"/>
              </a:highlight>
            </a:endParaRPr>
          </a:p>
          <a:p>
            <a:pPr marL="0" lvl="0" indent="0" algn="l" rtl="0">
              <a:lnSpc>
                <a:spcPct val="160000"/>
              </a:lnSpc>
              <a:spcBef>
                <a:spcPts val="3400"/>
              </a:spcBef>
              <a:spcAft>
                <a:spcPts val="0"/>
              </a:spcAft>
              <a:buNone/>
            </a:pPr>
            <a:r>
              <a:rPr lang="en-GB" sz="1750">
                <a:solidFill>
                  <a:srgbClr val="1F3D5C"/>
                </a:solidFill>
                <a:highlight>
                  <a:srgbClr val="FFFFFF"/>
                </a:highlight>
              </a:rPr>
              <a:t>Agility</a:t>
            </a:r>
            <a:endParaRPr sz="1750">
              <a:solidFill>
                <a:srgbClr val="1F3D5C"/>
              </a:solidFill>
              <a:highlight>
                <a:srgbClr val="FFFFFF"/>
              </a:highlight>
            </a:endParaRPr>
          </a:p>
          <a:p>
            <a:pPr marL="0" lvl="0" indent="0" algn="l" rtl="0">
              <a:lnSpc>
                <a:spcPct val="160000"/>
              </a:lnSpc>
              <a:spcBef>
                <a:spcPts val="3400"/>
              </a:spcBef>
              <a:spcAft>
                <a:spcPts val="0"/>
              </a:spcAft>
              <a:buNone/>
            </a:pPr>
            <a:r>
              <a:rPr lang="en-GB" sz="1050">
                <a:solidFill>
                  <a:srgbClr val="333333"/>
                </a:solidFill>
                <a:highlight>
                  <a:srgbClr val="FFFFFF"/>
                </a:highlight>
              </a:rPr>
              <a:t>(Microservices are taken care by small, independent teams. These teams are specialised on the microservices they take care of and are empowered to work more independently and more quickly. This shortens development cycle times. </a:t>
            </a:r>
            <a:endParaRPr sz="1050">
              <a:solidFill>
                <a:srgbClr val="333333"/>
              </a:solidFill>
              <a:highlight>
                <a:srgbClr val="FFFFFF"/>
              </a:highlight>
            </a:endParaRPr>
          </a:p>
          <a:p>
            <a:pPr marL="0" lvl="0" indent="0" algn="l" rtl="0">
              <a:lnSpc>
                <a:spcPct val="160000"/>
              </a:lnSpc>
              <a:spcBef>
                <a:spcPts val="3400"/>
              </a:spcBef>
              <a:spcAft>
                <a:spcPts val="0"/>
              </a:spcAft>
              <a:buNone/>
            </a:pPr>
            <a:r>
              <a:rPr lang="en-GB" sz="1750">
                <a:solidFill>
                  <a:srgbClr val="1F3D5C"/>
                </a:solidFill>
                <a:highlight>
                  <a:srgbClr val="FFFFFF"/>
                </a:highlight>
              </a:rPr>
              <a:t>Flexible Scaling</a:t>
            </a:r>
            <a:br>
              <a:rPr lang="en-GB" sz="1750">
                <a:solidFill>
                  <a:srgbClr val="1F3D5C"/>
                </a:solidFill>
                <a:highlight>
                  <a:srgbClr val="FFFFFF"/>
                </a:highlight>
              </a:rPr>
            </a:br>
            <a:r>
              <a:rPr lang="en-GB" sz="1050">
                <a:solidFill>
                  <a:srgbClr val="333333"/>
                </a:solidFill>
                <a:highlight>
                  <a:srgbClr val="FFFFFF"/>
                </a:highlight>
              </a:rPr>
              <a:t>Microservices allow each service to be independently scaled to meet demand should there be a surge in demand. This enables us to right-size infrastructure needs, accurately measure the cost of a feature, and maintain availability if a service experiences a spike in demand.</a:t>
            </a:r>
            <a:endParaRPr sz="1050">
              <a:solidFill>
                <a:srgbClr val="333333"/>
              </a:solidFill>
              <a:highlight>
                <a:srgbClr val="FFFFFF"/>
              </a:highlight>
            </a:endParaRPr>
          </a:p>
          <a:p>
            <a:pPr marL="12700" marR="12700" lvl="0" indent="0" algn="l" rtl="0">
              <a:lnSpc>
                <a:spcPct val="130000"/>
              </a:lnSpc>
              <a:spcBef>
                <a:spcPts val="3400"/>
              </a:spcBef>
              <a:spcAft>
                <a:spcPts val="0"/>
              </a:spcAft>
              <a:buNone/>
            </a:pPr>
            <a:r>
              <a:rPr lang="en-GB" sz="1750">
                <a:solidFill>
                  <a:srgbClr val="1F3D5C"/>
                </a:solidFill>
                <a:highlight>
                  <a:srgbClr val="FFFFFF"/>
                </a:highlight>
              </a:rPr>
              <a:t>Easy Deployment</a:t>
            </a:r>
            <a:endParaRPr sz="1750">
              <a:solidFill>
                <a:srgbClr val="1F3D5C"/>
              </a:solidFill>
              <a:highlight>
                <a:srgbClr val="FFFFFF"/>
              </a:highlight>
            </a:endParaRPr>
          </a:p>
          <a:p>
            <a:pPr marL="0" lvl="0" indent="0" algn="l" rtl="0">
              <a:lnSpc>
                <a:spcPct val="115000"/>
              </a:lnSpc>
              <a:spcBef>
                <a:spcPts val="0"/>
              </a:spcBef>
              <a:spcAft>
                <a:spcPts val="0"/>
              </a:spcAft>
              <a:buNone/>
            </a:pPr>
            <a:r>
              <a:rPr lang="en-GB" sz="1050">
                <a:solidFill>
                  <a:srgbClr val="333333"/>
                </a:solidFill>
                <a:highlight>
                  <a:srgbClr val="FFFFFF"/>
                </a:highlight>
              </a:rPr>
              <a:t>Microservices enable continuous integration and continuous delivery, making it easy for our team to try out new ideas and to roll back if something doesn’t work. The low cost of failure makes it more possible to experiment new features, and makes it easier to update code.</a:t>
            </a:r>
            <a:endParaRPr sz="1050">
              <a:solidFill>
                <a:srgbClr val="333333"/>
              </a:solidFill>
              <a:highlight>
                <a:srgbClr val="FFFFFF"/>
              </a:highlight>
            </a:endParaRPr>
          </a:p>
          <a:p>
            <a:pPr marL="12700" marR="12700" lvl="0" indent="0" algn="l" rtl="0">
              <a:lnSpc>
                <a:spcPct val="130000"/>
              </a:lnSpc>
              <a:spcBef>
                <a:spcPts val="2700"/>
              </a:spcBef>
              <a:spcAft>
                <a:spcPts val="0"/>
              </a:spcAft>
              <a:buNone/>
            </a:pPr>
            <a:r>
              <a:rPr lang="en-GB" sz="1750">
                <a:solidFill>
                  <a:srgbClr val="1F3D5C"/>
                </a:solidFill>
                <a:highlight>
                  <a:srgbClr val="FFFFFF"/>
                </a:highlight>
              </a:rPr>
              <a:t>Technological Freedom</a:t>
            </a:r>
            <a:endParaRPr sz="1750">
              <a:solidFill>
                <a:srgbClr val="1F3D5C"/>
              </a:solidFill>
              <a:highlight>
                <a:srgbClr val="FFFFFF"/>
              </a:highlight>
            </a:endParaRPr>
          </a:p>
          <a:p>
            <a:pPr marL="0" lvl="0" indent="0" algn="l" rtl="0">
              <a:lnSpc>
                <a:spcPct val="115000"/>
              </a:lnSpc>
              <a:spcBef>
                <a:spcPts val="0"/>
              </a:spcBef>
              <a:spcAft>
                <a:spcPts val="0"/>
              </a:spcAft>
              <a:buNone/>
            </a:pPr>
            <a:r>
              <a:rPr lang="en-GB" sz="1050">
                <a:solidFill>
                  <a:srgbClr val="333333"/>
                </a:solidFill>
                <a:highlight>
                  <a:srgbClr val="FFFFFF"/>
                </a:highlight>
              </a:rPr>
              <a:t>Microservices architectures don’t follow a “one size fits all” approach. Teams have the freedom to choose the best tool to solve their specific problems. </a:t>
            </a:r>
            <a:endParaRPr sz="1050">
              <a:solidFill>
                <a:srgbClr val="333333"/>
              </a:solidFill>
              <a:highlight>
                <a:srgbClr val="FFFFFF"/>
              </a:highlight>
            </a:endParaRPr>
          </a:p>
          <a:p>
            <a:pPr marL="12700" marR="12700" lvl="0" indent="0" algn="l" rtl="0">
              <a:lnSpc>
                <a:spcPct val="130000"/>
              </a:lnSpc>
              <a:spcBef>
                <a:spcPts val="2700"/>
              </a:spcBef>
              <a:spcAft>
                <a:spcPts val="0"/>
              </a:spcAft>
              <a:buNone/>
            </a:pPr>
            <a:r>
              <a:rPr lang="en-GB" sz="1750">
                <a:solidFill>
                  <a:srgbClr val="1F3D5C"/>
                </a:solidFill>
                <a:highlight>
                  <a:srgbClr val="FFFFFF"/>
                </a:highlight>
              </a:rPr>
              <a:t>Resilience</a:t>
            </a:r>
            <a:endParaRPr sz="1750">
              <a:solidFill>
                <a:srgbClr val="1F3D5C"/>
              </a:solidFill>
              <a:highlight>
                <a:srgbClr val="FFFFFF"/>
              </a:highlight>
            </a:endParaRPr>
          </a:p>
          <a:p>
            <a:pPr marL="0" lvl="0" indent="0" algn="l" rtl="0">
              <a:lnSpc>
                <a:spcPct val="115000"/>
              </a:lnSpc>
              <a:spcBef>
                <a:spcPts val="0"/>
              </a:spcBef>
              <a:spcAft>
                <a:spcPts val="0"/>
              </a:spcAft>
              <a:buNone/>
            </a:pPr>
            <a:r>
              <a:rPr lang="en-GB" sz="1050">
                <a:solidFill>
                  <a:srgbClr val="333333"/>
                </a:solidFill>
                <a:highlight>
                  <a:srgbClr val="FFFFFF"/>
                </a:highlight>
              </a:rPr>
              <a:t>Service independence increases an application’s resistance to failure. In a monolithic architecture, if a single component fails, it can cause the entire application to fail. With microservices, when one microservice fails, only that one part of the app is not working, other parts of the app would still work</a:t>
            </a:r>
            <a:endParaRPr sz="1050">
              <a:solidFill>
                <a:srgbClr val="333333"/>
              </a:solidFill>
              <a:highlight>
                <a:srgbClr val="FFFFFF"/>
              </a:highlight>
            </a:endParaRPr>
          </a:p>
          <a:p>
            <a:pPr marL="12700" marR="12700" lvl="0" indent="0" algn="l" rtl="0">
              <a:lnSpc>
                <a:spcPct val="130000"/>
              </a:lnSpc>
              <a:spcBef>
                <a:spcPts val="2700"/>
              </a:spcBef>
              <a:spcAft>
                <a:spcPts val="0"/>
              </a:spcAft>
              <a:buClr>
                <a:schemeClr val="dk1"/>
              </a:buClr>
              <a:buSzPts val="1100"/>
              <a:buFont typeface="Arial"/>
              <a:buNone/>
            </a:pPr>
            <a:r>
              <a:rPr lang="en-GB" sz="1750">
                <a:solidFill>
                  <a:srgbClr val="1F3D5C"/>
                </a:solidFill>
                <a:highlight>
                  <a:schemeClr val="lt1"/>
                </a:highlight>
              </a:rPr>
              <a:t>Reusable Code(Don’t Have this)</a:t>
            </a:r>
            <a:endParaRPr sz="1750">
              <a:solidFill>
                <a:srgbClr val="1F3D5C"/>
              </a:solidFill>
              <a:highlight>
                <a:schemeClr val="lt1"/>
              </a:highlight>
            </a:endParaRPr>
          </a:p>
          <a:p>
            <a:pPr marL="0" lvl="0" indent="0" algn="l" rtl="0">
              <a:lnSpc>
                <a:spcPct val="115000"/>
              </a:lnSpc>
              <a:spcBef>
                <a:spcPts val="0"/>
              </a:spcBef>
              <a:spcAft>
                <a:spcPts val="0"/>
              </a:spcAft>
              <a:buClr>
                <a:schemeClr val="dk1"/>
              </a:buClr>
              <a:buSzPts val="1100"/>
              <a:buFont typeface="Arial"/>
              <a:buNone/>
            </a:pPr>
            <a:r>
              <a:rPr lang="en-GB" sz="1050">
                <a:solidFill>
                  <a:srgbClr val="333333"/>
                </a:solidFill>
                <a:highlight>
                  <a:schemeClr val="lt1"/>
                </a:highlight>
              </a:rPr>
              <a:t>Dividing software into small, well-defined modules enables teams to use functions for multiple purposes. A service written for a certain function can be used as a building block for another feature. This allows an application to bootstrap off itself, as developers can create new capabilities without writing code from scratch.</a:t>
            </a:r>
            <a:endParaRPr sz="1050">
              <a:solidFill>
                <a:srgbClr val="333333"/>
              </a:solidFill>
              <a:highlight>
                <a:srgbClr val="FFFFFF"/>
              </a:highlight>
            </a:endParaRPr>
          </a:p>
          <a:p>
            <a:pPr marL="0" lvl="0" indent="0" algn="l" rtl="0">
              <a:lnSpc>
                <a:spcPct val="115000"/>
              </a:lnSpc>
              <a:spcBef>
                <a:spcPts val="2700"/>
              </a:spcBef>
              <a:spcAft>
                <a:spcPts val="0"/>
              </a:spcAft>
              <a:buNone/>
            </a:pPr>
            <a:endParaRPr sz="1050">
              <a:solidFill>
                <a:srgbClr val="333333"/>
              </a:solidFill>
              <a:highlight>
                <a:srgbClr val="FFFFFF"/>
              </a:highlight>
            </a:endParaRPr>
          </a:p>
          <a:p>
            <a:pPr marL="0" lvl="0" indent="0" algn="l" rtl="0">
              <a:lnSpc>
                <a:spcPct val="160000"/>
              </a:lnSpc>
              <a:spcBef>
                <a:spcPts val="2700"/>
              </a:spcBef>
              <a:spcAft>
                <a:spcPts val="3400"/>
              </a:spcAft>
              <a:buClr>
                <a:schemeClr val="dk1"/>
              </a:buClr>
              <a:buSzPts val="1100"/>
              <a:buFont typeface="Arial"/>
              <a:buNone/>
            </a:pPr>
            <a:endParaRPr sz="1350">
              <a:solidFill>
                <a:srgbClr val="333333"/>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f5a6c6e9c8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f5a6c6e9c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GB" sz="1400">
                <a:solidFill>
                  <a:srgbClr val="333333"/>
                </a:solidFill>
                <a:highlight>
                  <a:srgbClr val="F1F4F6"/>
                </a:highlight>
              </a:rPr>
              <a:t>After refund processing in done, we move to the AWS steps function flow. We use Step Functions to combine multiple AWS Lambda functions. </a:t>
            </a:r>
            <a:r>
              <a:rPr lang="en-GB" sz="1400">
                <a:solidFill>
                  <a:srgbClr val="595959"/>
                </a:solidFill>
              </a:rPr>
              <a:t>After refund is approved, a lambda function is activated to send out email, followed by another lambda function activated to do refund to card/account and a lambda function to send out email once refund is completed.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f578cd01db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578cd01db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f5a6c6e9c8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f5a6c6e9c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payment part will be in a VPC for better security. The payment request is routed through a Network Load Balancer which can handle millions of request per second and distributes incoming traffic across its targets. Network Load Balancer is optimized to handle sudden and volatile traffic patterns while maintaining ultra-low latencies.</a:t>
            </a:r>
            <a:endParaRPr/>
          </a:p>
          <a:p>
            <a:pPr marL="0" lvl="0" indent="0" algn="l" rtl="0">
              <a:spcBef>
                <a:spcPts val="0"/>
              </a:spcBef>
              <a:spcAft>
                <a:spcPts val="0"/>
              </a:spcAft>
              <a:buNone/>
            </a:pPr>
            <a:r>
              <a:rPr lang="en-GB"/>
              <a:t>6. Then,  Payment request is processed at application layer using Amazon Elastic Container Service that supports deploying tasks on AWS Fargate. With Fargate, we don’t have to provision, configure, or scale clusters of virtual machines to run containers. This removes the need to choose server types, decide when to scale your clusters, or optimize cluster packing.</a:t>
            </a:r>
            <a:endParaRPr/>
          </a:p>
          <a:p>
            <a:pPr marL="0" lvl="0" indent="0" algn="l" rtl="0">
              <a:spcBef>
                <a:spcPts val="0"/>
              </a:spcBef>
              <a:spcAft>
                <a:spcPts val="0"/>
              </a:spcAft>
              <a:buNone/>
            </a:pPr>
            <a:r>
              <a:rPr lang="en-GB"/>
              <a:t>In ECS, we run a tasks, which, in turns, run your container(s). A task contains (no pun intended) one or more containers.</a:t>
            </a:r>
            <a:endParaRPr/>
          </a:p>
          <a:p>
            <a:pPr marL="0" lvl="0" indent="0" algn="l" rtl="0">
              <a:spcBef>
                <a:spcPts val="0"/>
              </a:spcBef>
              <a:spcAft>
                <a:spcPts val="0"/>
              </a:spcAft>
              <a:buNone/>
            </a:pPr>
            <a:endParaRPr/>
          </a:p>
          <a:p>
            <a:pPr marL="0" lvl="0" indent="0" algn="l" rtl="0">
              <a:spcBef>
                <a:spcPts val="0"/>
              </a:spcBef>
              <a:spcAft>
                <a:spcPts val="0"/>
              </a:spcAft>
              <a:buNone/>
            </a:pPr>
            <a:r>
              <a:rPr lang="en-GB"/>
              <a:t>7. Payment transaction information is stored in Amazon DynamoDB. Amazon ElastiCache is used as a session store to manage session information in the payment processing. We would also manage our encryption keys with CloudHSM for data protection.</a:t>
            </a:r>
            <a:endParaRPr/>
          </a:p>
          <a:p>
            <a:pPr marL="0" lvl="0" indent="0" algn="l" rtl="0">
              <a:spcBef>
                <a:spcPts val="0"/>
              </a:spcBef>
              <a:spcAft>
                <a:spcPts val="0"/>
              </a:spcAft>
              <a:buNone/>
            </a:pPr>
            <a:r>
              <a:rPr lang="en-GB"/>
              <a:t>10. Payment request is then sent to the payment processor via NAT Gateway that is in turn, connected to card schemes for verification.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f5a6c6e9c8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f5a6c6e9c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Instances is like applications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f578cd01db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f578cd01db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16191F"/>
              </a:buClr>
              <a:buSzPts val="1200"/>
              <a:buChar char="●"/>
            </a:pPr>
            <a:r>
              <a:rPr lang="en-GB" sz="1200">
                <a:solidFill>
                  <a:srgbClr val="16191F"/>
                </a:solidFill>
                <a:highlight>
                  <a:srgbClr val="FFFFFF"/>
                </a:highlight>
              </a:rPr>
              <a:t>fully managed NoSQL database service</a:t>
            </a:r>
            <a:endParaRPr sz="1200">
              <a:solidFill>
                <a:srgbClr val="16191F"/>
              </a:solidFill>
              <a:highlight>
                <a:srgbClr val="FFFFFF"/>
              </a:highlight>
            </a:endParaRPr>
          </a:p>
          <a:p>
            <a:pPr marL="457200" lvl="0" indent="-304800" algn="l" rtl="0">
              <a:spcBef>
                <a:spcPts val="0"/>
              </a:spcBef>
              <a:spcAft>
                <a:spcPts val="0"/>
              </a:spcAft>
              <a:buClr>
                <a:srgbClr val="16191F"/>
              </a:buClr>
              <a:buSzPts val="1200"/>
              <a:buChar char="●"/>
            </a:pPr>
            <a:r>
              <a:rPr lang="en-GB" sz="1200">
                <a:solidFill>
                  <a:srgbClr val="16191F"/>
                </a:solidFill>
              </a:rPr>
              <a:t>automatically spreads the data and traffic for your tables over a sufficient number of servers to handle your throughput and storage requirements, while maintaining consistent and fast performance. (Highly available)</a:t>
            </a:r>
            <a:endParaRPr sz="1200">
              <a:solidFill>
                <a:srgbClr val="16191F"/>
              </a:solidFill>
            </a:endParaRPr>
          </a:p>
          <a:p>
            <a:pPr marL="457200" lvl="0" indent="-304800" algn="l" rtl="0">
              <a:spcBef>
                <a:spcPts val="0"/>
              </a:spcBef>
              <a:spcAft>
                <a:spcPts val="0"/>
              </a:spcAft>
              <a:buClr>
                <a:srgbClr val="16191F"/>
              </a:buClr>
              <a:buSzPts val="1200"/>
              <a:buChar char="●"/>
            </a:pPr>
            <a:r>
              <a:rPr lang="en-GB" sz="1200">
                <a:solidFill>
                  <a:srgbClr val="16191F"/>
                </a:solidFill>
              </a:rPr>
              <a:t>All of your data is stored on </a:t>
            </a:r>
            <a:r>
              <a:rPr lang="en-GB" sz="1200" b="1">
                <a:solidFill>
                  <a:srgbClr val="16191F"/>
                </a:solidFill>
              </a:rPr>
              <a:t>solid-state disks</a:t>
            </a:r>
            <a:r>
              <a:rPr lang="en-GB" sz="1200">
                <a:solidFill>
                  <a:srgbClr val="16191F"/>
                </a:solidFill>
              </a:rPr>
              <a:t> (SSDs) and is automatically </a:t>
            </a:r>
            <a:r>
              <a:rPr lang="en-GB" sz="1200" b="1">
                <a:solidFill>
                  <a:srgbClr val="16191F"/>
                </a:solidFill>
              </a:rPr>
              <a:t>replicated</a:t>
            </a:r>
            <a:r>
              <a:rPr lang="en-GB" sz="1200">
                <a:solidFill>
                  <a:srgbClr val="16191F"/>
                </a:solidFill>
              </a:rPr>
              <a:t> across multiple Availability Zones in an AWS Region, providing built-in high availability and data durability.</a:t>
            </a:r>
            <a:endParaRPr sz="1200">
              <a:solidFill>
                <a:srgbClr val="16191F"/>
              </a:solidFill>
            </a:endParaRPr>
          </a:p>
          <a:p>
            <a:pPr marL="457200" lvl="0" indent="-304800" algn="l" rtl="0">
              <a:spcBef>
                <a:spcPts val="0"/>
              </a:spcBef>
              <a:spcAft>
                <a:spcPts val="0"/>
              </a:spcAft>
              <a:buClr>
                <a:srgbClr val="16191F"/>
              </a:buClr>
              <a:buSzPts val="1200"/>
              <a:buChar char="●"/>
            </a:pPr>
            <a:r>
              <a:rPr lang="en-GB" sz="1200">
                <a:solidFill>
                  <a:srgbClr val="16191F"/>
                </a:solidFill>
                <a:highlight>
                  <a:srgbClr val="FFFFFF"/>
                </a:highlight>
              </a:rPr>
              <a:t>NoSQL - uses primary keys to uniquely identify each item in a table and secondary indexes to provide more querying flexibility.</a:t>
            </a:r>
            <a:endParaRPr sz="1200">
              <a:solidFill>
                <a:srgbClr val="16191F"/>
              </a:solidFill>
              <a:highlight>
                <a:srgbClr val="FFFFFF"/>
              </a:highlight>
            </a:endParaRPr>
          </a:p>
          <a:p>
            <a:pPr marL="457200" lvl="0" indent="-311150" algn="l" rtl="0">
              <a:lnSpc>
                <a:spcPct val="180000"/>
              </a:lnSpc>
              <a:spcBef>
                <a:spcPts val="0"/>
              </a:spcBef>
              <a:spcAft>
                <a:spcPts val="0"/>
              </a:spcAft>
              <a:buClr>
                <a:srgbClr val="16191F"/>
              </a:buClr>
              <a:buSzPts val="1300"/>
              <a:buChar char="●"/>
            </a:pPr>
            <a:r>
              <a:rPr lang="en-GB" sz="1300">
                <a:solidFill>
                  <a:srgbClr val="16191F"/>
                </a:solidFill>
                <a:highlight>
                  <a:srgbClr val="FFFFFF"/>
                </a:highlight>
                <a:latin typeface="Times New Roman"/>
                <a:ea typeface="Times New Roman"/>
                <a:cs typeface="Times New Roman"/>
                <a:sym typeface="Times New Roman"/>
              </a:rPr>
              <a:t>In DynamoDB, there is no limit to the number of items you can store in a table.</a:t>
            </a:r>
            <a:endParaRPr sz="1300">
              <a:solidFill>
                <a:srgbClr val="16191F"/>
              </a:solidFill>
              <a:highlight>
                <a:srgbClr val="FFFFFF"/>
              </a:highlight>
              <a:latin typeface="Times New Roman"/>
              <a:ea typeface="Times New Roman"/>
              <a:cs typeface="Times New Roman"/>
              <a:sym typeface="Times New Roman"/>
            </a:endParaRPr>
          </a:p>
          <a:p>
            <a:pPr marL="457200" lvl="0" indent="-311150" algn="l" rtl="0">
              <a:lnSpc>
                <a:spcPct val="150000"/>
              </a:lnSpc>
              <a:spcBef>
                <a:spcPts val="0"/>
              </a:spcBef>
              <a:spcAft>
                <a:spcPts val="0"/>
              </a:spcAft>
              <a:buClr>
                <a:srgbClr val="16191F"/>
              </a:buClr>
              <a:buSzPts val="1300"/>
              <a:buFont typeface="Times New Roman"/>
              <a:buChar char="●"/>
            </a:pPr>
            <a:r>
              <a:rPr lang="en-GB" sz="1200" b="1">
                <a:solidFill>
                  <a:srgbClr val="16191F"/>
                </a:solidFill>
                <a:highlight>
                  <a:srgbClr val="FFFFFF"/>
                </a:highlight>
                <a:latin typeface="Roboto"/>
                <a:ea typeface="Roboto"/>
                <a:cs typeface="Roboto"/>
                <a:sym typeface="Roboto"/>
              </a:rPr>
              <a:t>Eventually Consistent Reads - </a:t>
            </a:r>
            <a:r>
              <a:rPr lang="en-GB" sz="1200">
                <a:solidFill>
                  <a:srgbClr val="16191F"/>
                </a:solidFill>
                <a:highlight>
                  <a:srgbClr val="FFFFFF"/>
                </a:highlight>
                <a:latin typeface="Roboto"/>
                <a:ea typeface="Roboto"/>
                <a:cs typeface="Roboto"/>
                <a:sym typeface="Roboto"/>
              </a:rPr>
              <a:t>When you </a:t>
            </a:r>
            <a:r>
              <a:rPr lang="en-GB" sz="1200" b="1">
                <a:solidFill>
                  <a:srgbClr val="16191F"/>
                </a:solidFill>
                <a:highlight>
                  <a:srgbClr val="FFFFFF"/>
                </a:highlight>
                <a:latin typeface="Roboto"/>
                <a:ea typeface="Roboto"/>
                <a:cs typeface="Roboto"/>
                <a:sym typeface="Roboto"/>
              </a:rPr>
              <a:t>read data</a:t>
            </a:r>
            <a:r>
              <a:rPr lang="en-GB" sz="1200">
                <a:solidFill>
                  <a:srgbClr val="16191F"/>
                </a:solidFill>
                <a:highlight>
                  <a:srgbClr val="FFFFFF"/>
                </a:highlight>
                <a:latin typeface="Roboto"/>
                <a:ea typeface="Roboto"/>
                <a:cs typeface="Roboto"/>
                <a:sym typeface="Roboto"/>
              </a:rPr>
              <a:t> from a DynamoDB table, the response might not reflect the results of a recently completed write operation. The response might include some stale data. If you repeat your read request after a short time, the response should return the latest data.</a:t>
            </a:r>
            <a:endParaRPr sz="1200">
              <a:solidFill>
                <a:srgbClr val="16191F"/>
              </a:solidFill>
              <a:highlight>
                <a:srgbClr val="FFFFFF"/>
              </a:highlight>
              <a:latin typeface="Roboto"/>
              <a:ea typeface="Roboto"/>
              <a:cs typeface="Roboto"/>
              <a:sym typeface="Roboto"/>
            </a:endParaRPr>
          </a:p>
          <a:p>
            <a:pPr marL="457200" lvl="0" indent="-311150" algn="l" rtl="0">
              <a:lnSpc>
                <a:spcPct val="150000"/>
              </a:lnSpc>
              <a:spcBef>
                <a:spcPts val="0"/>
              </a:spcBef>
              <a:spcAft>
                <a:spcPts val="0"/>
              </a:spcAft>
              <a:buClr>
                <a:srgbClr val="16191F"/>
              </a:buClr>
              <a:buSzPts val="1300"/>
              <a:buFont typeface="Times New Roman"/>
              <a:buChar char="●"/>
            </a:pPr>
            <a:r>
              <a:rPr lang="en-GB" sz="1200" b="1">
                <a:solidFill>
                  <a:srgbClr val="16191F"/>
                </a:solidFill>
                <a:highlight>
                  <a:srgbClr val="FFFFFF"/>
                </a:highlight>
                <a:latin typeface="Roboto"/>
                <a:ea typeface="Roboto"/>
                <a:cs typeface="Roboto"/>
                <a:sym typeface="Roboto"/>
              </a:rPr>
              <a:t>Strongly Consistent Reads - </a:t>
            </a:r>
            <a:r>
              <a:rPr lang="en-GB" sz="1200">
                <a:solidFill>
                  <a:srgbClr val="16191F"/>
                </a:solidFill>
                <a:highlight>
                  <a:srgbClr val="FFFFFF"/>
                </a:highlight>
                <a:latin typeface="Roboto"/>
                <a:ea typeface="Roboto"/>
                <a:cs typeface="Roboto"/>
                <a:sym typeface="Roboto"/>
              </a:rPr>
              <a:t>When you request a strongly consistent read, DynamoDB returns a response with the </a:t>
            </a:r>
            <a:r>
              <a:rPr lang="en-GB" sz="1200" b="1">
                <a:solidFill>
                  <a:srgbClr val="16191F"/>
                </a:solidFill>
                <a:highlight>
                  <a:srgbClr val="FFFFFF"/>
                </a:highlight>
                <a:latin typeface="Roboto"/>
                <a:ea typeface="Roboto"/>
                <a:cs typeface="Roboto"/>
                <a:sym typeface="Roboto"/>
              </a:rPr>
              <a:t>most up-to-date data</a:t>
            </a:r>
            <a:r>
              <a:rPr lang="en-GB" sz="1200">
                <a:solidFill>
                  <a:srgbClr val="16191F"/>
                </a:solidFill>
                <a:highlight>
                  <a:srgbClr val="FFFFFF"/>
                </a:highlight>
                <a:latin typeface="Roboto"/>
                <a:ea typeface="Roboto"/>
                <a:cs typeface="Roboto"/>
                <a:sym typeface="Roboto"/>
              </a:rPr>
              <a:t>, reflecting the updates from all prior write operations that were successful.</a:t>
            </a:r>
            <a:endParaRPr sz="1300">
              <a:solidFill>
                <a:srgbClr val="16191F"/>
              </a:solidFill>
              <a:highlight>
                <a:srgbClr val="FFFFFF"/>
              </a:highlight>
              <a:latin typeface="Times New Roman"/>
              <a:ea typeface="Times New Roman"/>
              <a:cs typeface="Times New Roman"/>
              <a:sym typeface="Times New Roman"/>
            </a:endParaRPr>
          </a:p>
          <a:p>
            <a:pPr marL="457200" lvl="0" indent="-311150" algn="l" rtl="0">
              <a:lnSpc>
                <a:spcPct val="180000"/>
              </a:lnSpc>
              <a:spcBef>
                <a:spcPts val="0"/>
              </a:spcBef>
              <a:spcAft>
                <a:spcPts val="0"/>
              </a:spcAft>
              <a:buClr>
                <a:srgbClr val="16191F"/>
              </a:buClr>
              <a:buSzPts val="1300"/>
              <a:buFont typeface="Times New Roman"/>
              <a:buChar char="●"/>
            </a:pPr>
            <a:r>
              <a:rPr lang="en-GB" sz="1300">
                <a:solidFill>
                  <a:srgbClr val="16191F"/>
                </a:solidFill>
                <a:highlight>
                  <a:srgbClr val="FFFFFF"/>
                </a:highlight>
                <a:latin typeface="Times New Roman"/>
                <a:ea typeface="Times New Roman"/>
                <a:cs typeface="Times New Roman"/>
                <a:sym typeface="Times New Roman"/>
              </a:rPr>
              <a:t>Backup - </a:t>
            </a:r>
            <a:r>
              <a:rPr lang="en-GB" sz="1200">
                <a:solidFill>
                  <a:srgbClr val="16191F"/>
                </a:solidFill>
                <a:highlight>
                  <a:srgbClr val="FFFFFF"/>
                </a:highlight>
              </a:rPr>
              <a:t>Point-in-time recovery helps protect your tables from accidental write or delete operations.</a:t>
            </a:r>
            <a:endParaRPr sz="1200">
              <a:solidFill>
                <a:srgbClr val="16191F"/>
              </a:solidFill>
              <a:highlight>
                <a:srgbClr val="FFFFFF"/>
              </a:highlight>
            </a:endParaRPr>
          </a:p>
          <a:p>
            <a:pPr marL="457200" lvl="0" indent="-304800" algn="l" rtl="0">
              <a:lnSpc>
                <a:spcPct val="180000"/>
              </a:lnSpc>
              <a:spcBef>
                <a:spcPts val="0"/>
              </a:spcBef>
              <a:spcAft>
                <a:spcPts val="0"/>
              </a:spcAft>
              <a:buClr>
                <a:srgbClr val="16191F"/>
              </a:buClr>
              <a:buSzPts val="1200"/>
              <a:buChar char="●"/>
            </a:pPr>
            <a:r>
              <a:rPr lang="en-GB" sz="1200">
                <a:solidFill>
                  <a:srgbClr val="16191F"/>
                </a:solidFill>
                <a:highlight>
                  <a:srgbClr val="FFFFFF"/>
                </a:highlight>
              </a:rPr>
              <a:t>Provides </a:t>
            </a:r>
            <a:r>
              <a:rPr lang="en-GB" sz="1200" b="1">
                <a:solidFill>
                  <a:srgbClr val="16191F"/>
                </a:solidFill>
                <a:highlight>
                  <a:srgbClr val="FFFFFF"/>
                </a:highlight>
              </a:rPr>
              <a:t>on-demand backup</a:t>
            </a:r>
            <a:r>
              <a:rPr lang="en-GB" sz="1200">
                <a:solidFill>
                  <a:srgbClr val="16191F"/>
                </a:solidFill>
                <a:highlight>
                  <a:srgbClr val="FFFFFF"/>
                </a:highlight>
              </a:rPr>
              <a:t> capability. It allows you to create full backups of your tables for long-term retention and archival for regulatory compliance needs.</a:t>
            </a:r>
            <a:endParaRPr sz="1200">
              <a:solidFill>
                <a:srgbClr val="16191F"/>
              </a:solidFill>
              <a:highlight>
                <a:srgbClr val="FFFFFF"/>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100" b="0" i="0" u="none" strike="noStrike" cap="none" dirty="0" smtClean="0">
                <a:solidFill>
                  <a:srgbClr val="000000"/>
                </a:solidFill>
                <a:latin typeface="Arial"/>
                <a:ea typeface="Arial"/>
                <a:cs typeface="Arial"/>
                <a:sym typeface="Arial"/>
              </a:rPr>
              <a:t>Amazon </a:t>
            </a:r>
            <a:r>
              <a:rPr lang="en-US" sz="1100" b="0" i="0" u="none" strike="noStrike" cap="none" dirty="0" err="1" smtClean="0">
                <a:solidFill>
                  <a:srgbClr val="000000"/>
                </a:solidFill>
                <a:latin typeface="Arial"/>
                <a:ea typeface="Arial"/>
                <a:cs typeface="Arial"/>
                <a:sym typeface="Arial"/>
              </a:rPr>
              <a:t>Lex</a:t>
            </a:r>
            <a:r>
              <a:rPr lang="en-US" sz="1100" b="0" i="0" u="none" strike="noStrike" cap="none" dirty="0" smtClean="0">
                <a:solidFill>
                  <a:srgbClr val="000000"/>
                </a:solidFill>
                <a:latin typeface="Arial"/>
                <a:ea typeface="Arial"/>
                <a:cs typeface="Arial"/>
                <a:sym typeface="Arial"/>
              </a:rPr>
              <a:t> is a service for building conversational </a:t>
            </a:r>
            <a:r>
              <a:rPr lang="en-US" sz="1100" b="0" i="0" u="none" strike="noStrike" cap="none" dirty="0" err="1" smtClean="0">
                <a:solidFill>
                  <a:srgbClr val="000000"/>
                </a:solidFill>
                <a:latin typeface="Arial"/>
                <a:ea typeface="Arial"/>
                <a:cs typeface="Arial"/>
                <a:sym typeface="Arial"/>
              </a:rPr>
              <a:t>chatbot</a:t>
            </a:r>
            <a:r>
              <a:rPr lang="en-US" sz="1100" b="0" i="0" u="none" strike="noStrike" cap="none" dirty="0" smtClean="0">
                <a:solidFill>
                  <a:srgbClr val="000000"/>
                </a:solidFill>
                <a:latin typeface="Arial"/>
                <a:ea typeface="Arial"/>
                <a:cs typeface="Arial"/>
                <a:sym typeface="Arial"/>
              </a:rPr>
              <a:t> interfaces into any application using voice and text.</a:t>
            </a:r>
            <a:endParaRPr lang="en-US" b="0" dirty="0" smtClean="0"/>
          </a:p>
          <a:p>
            <a:pPr rtl="0"/>
            <a:r>
              <a:rPr lang="en-US" sz="1100" b="0" i="0" u="none" strike="noStrike" cap="none" dirty="0" smtClean="0">
                <a:solidFill>
                  <a:srgbClr val="000000"/>
                </a:solidFill>
                <a:latin typeface="Arial"/>
                <a:ea typeface="Arial"/>
                <a:cs typeface="Arial"/>
                <a:sym typeface="Arial"/>
              </a:rPr>
              <a:t>With Amazon </a:t>
            </a:r>
            <a:r>
              <a:rPr lang="en-US" sz="1100" b="0" i="0" u="none" strike="noStrike" cap="none" dirty="0" err="1" smtClean="0">
                <a:solidFill>
                  <a:srgbClr val="000000"/>
                </a:solidFill>
                <a:latin typeface="Arial"/>
                <a:ea typeface="Arial"/>
                <a:cs typeface="Arial"/>
                <a:sym typeface="Arial"/>
              </a:rPr>
              <a:t>Lex</a:t>
            </a:r>
            <a:r>
              <a:rPr lang="en-US" sz="1100" b="0" i="0" u="none" strike="noStrike" cap="none" dirty="0" smtClean="0">
                <a:solidFill>
                  <a:srgbClr val="000000"/>
                </a:solidFill>
                <a:latin typeface="Arial"/>
                <a:ea typeface="Arial"/>
                <a:cs typeface="Arial"/>
                <a:sym typeface="Arial"/>
              </a:rPr>
              <a:t>, you can build bots to increase contact center productivity, automate simple tasks, and drive operational efficiencies across the enterprise. As a fully managed service, Amazon </a:t>
            </a:r>
            <a:r>
              <a:rPr lang="en-US" sz="1100" b="0" i="0" u="none" strike="noStrike" cap="none" dirty="0" err="1" smtClean="0">
                <a:solidFill>
                  <a:srgbClr val="000000"/>
                </a:solidFill>
                <a:latin typeface="Arial"/>
                <a:ea typeface="Arial"/>
                <a:cs typeface="Arial"/>
                <a:sym typeface="Arial"/>
              </a:rPr>
              <a:t>Lex</a:t>
            </a:r>
            <a:r>
              <a:rPr lang="en-US" sz="1100" b="0" i="0" u="none" strike="noStrike" cap="none" dirty="0" smtClean="0">
                <a:solidFill>
                  <a:srgbClr val="000000"/>
                </a:solidFill>
                <a:latin typeface="Arial"/>
                <a:ea typeface="Arial"/>
                <a:cs typeface="Arial"/>
                <a:sym typeface="Arial"/>
              </a:rPr>
              <a:t> scales automatically, so you don’t need to worry about managing infrastructure.</a:t>
            </a:r>
            <a:endParaRPr lang="en-US" b="0" dirty="0" smtClean="0"/>
          </a:p>
          <a:p>
            <a:r>
              <a:rPr lang="en-US" b="0" smtClean="0"/>
              <a:t/>
            </a:r>
            <a:br>
              <a:rPr lang="en-US" b="0" smtClean="0"/>
            </a:br>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d65878840e57b6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d65878840e57b6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200">
                <a:solidFill>
                  <a:srgbClr val="16191F"/>
                </a:solidFill>
                <a:highlight>
                  <a:srgbClr val="FFFFFF"/>
                </a:highlight>
              </a:rPr>
              <a:t>Amazon Lex V2 is an AWS service for building conversational interfaces for applications using voice and text.</a:t>
            </a:r>
            <a:endParaRPr sz="1200">
              <a:solidFill>
                <a:srgbClr val="16191F"/>
              </a:solidFill>
              <a:highlight>
                <a:srgbClr val="FFFFFF"/>
              </a:highlight>
            </a:endParaRPr>
          </a:p>
          <a:p>
            <a:pPr marL="457200" lvl="0" indent="-304800" algn="l" rtl="0">
              <a:lnSpc>
                <a:spcPct val="150000"/>
              </a:lnSpc>
              <a:spcBef>
                <a:spcPts val="1200"/>
              </a:spcBef>
              <a:spcAft>
                <a:spcPts val="0"/>
              </a:spcAft>
              <a:buClr>
                <a:srgbClr val="16191F"/>
              </a:buClr>
              <a:buSzPts val="1200"/>
              <a:buChar char="-"/>
            </a:pPr>
            <a:r>
              <a:rPr lang="en-GB" sz="1200">
                <a:solidFill>
                  <a:srgbClr val="16191F"/>
                </a:solidFill>
                <a:highlight>
                  <a:srgbClr val="FFFFFF"/>
                </a:highlight>
              </a:rPr>
              <a:t>provides the deep functionality and flexibility of natural language understanding (NLU) and automatic speech recognition (ASR) so you can build highly engaging user experiences with lifelike, conversational interactions, and create new categories of products.</a:t>
            </a:r>
            <a:endParaRPr sz="1200">
              <a:solidFill>
                <a:srgbClr val="16191F"/>
              </a:solidFill>
              <a:highlight>
                <a:srgbClr val="FFFFFF"/>
              </a:highlight>
            </a:endParaRPr>
          </a:p>
          <a:p>
            <a:pPr marL="457200" lvl="0" indent="-311150" algn="l" rtl="0">
              <a:lnSpc>
                <a:spcPct val="150000"/>
              </a:lnSpc>
              <a:spcBef>
                <a:spcPts val="0"/>
              </a:spcBef>
              <a:spcAft>
                <a:spcPts val="0"/>
              </a:spcAft>
              <a:buClr>
                <a:srgbClr val="16191F"/>
              </a:buClr>
              <a:buSzPts val="1300"/>
              <a:buChar char="-"/>
            </a:pPr>
            <a:r>
              <a:rPr lang="en-GB" sz="1300">
                <a:solidFill>
                  <a:srgbClr val="16191F"/>
                </a:solidFill>
                <a:highlight>
                  <a:srgbClr val="FFFFFF"/>
                </a:highlight>
                <a:latin typeface="Times New Roman"/>
                <a:ea typeface="Times New Roman"/>
                <a:cs typeface="Times New Roman"/>
                <a:sym typeface="Times New Roman"/>
              </a:rPr>
              <a:t>takes </a:t>
            </a:r>
            <a:r>
              <a:rPr lang="en-GB" sz="1300" b="1">
                <a:solidFill>
                  <a:srgbClr val="16191F"/>
                </a:solidFill>
                <a:highlight>
                  <a:srgbClr val="FFFFFF"/>
                </a:highlight>
                <a:latin typeface="Times New Roman"/>
                <a:ea typeface="Times New Roman"/>
                <a:cs typeface="Times New Roman"/>
                <a:sym typeface="Times New Roman"/>
              </a:rPr>
              <a:t>natural language speech</a:t>
            </a:r>
            <a:r>
              <a:rPr lang="en-GB" sz="1300">
                <a:solidFill>
                  <a:srgbClr val="16191F"/>
                </a:solidFill>
                <a:highlight>
                  <a:srgbClr val="FFFFFF"/>
                </a:highlight>
                <a:latin typeface="Times New Roman"/>
                <a:ea typeface="Times New Roman"/>
                <a:cs typeface="Times New Roman"/>
                <a:sym typeface="Times New Roman"/>
              </a:rPr>
              <a:t> and </a:t>
            </a:r>
            <a:r>
              <a:rPr lang="en-GB" sz="1300" b="1">
                <a:solidFill>
                  <a:srgbClr val="16191F"/>
                </a:solidFill>
                <a:highlight>
                  <a:srgbClr val="FFFFFF"/>
                </a:highlight>
                <a:latin typeface="Times New Roman"/>
                <a:ea typeface="Times New Roman"/>
                <a:cs typeface="Times New Roman"/>
                <a:sym typeface="Times New Roman"/>
              </a:rPr>
              <a:t>text input</a:t>
            </a:r>
            <a:r>
              <a:rPr lang="en-GB" sz="1300">
                <a:solidFill>
                  <a:srgbClr val="16191F"/>
                </a:solidFill>
                <a:highlight>
                  <a:srgbClr val="FFFFFF"/>
                </a:highlight>
                <a:latin typeface="Times New Roman"/>
                <a:ea typeface="Times New Roman"/>
                <a:cs typeface="Times New Roman"/>
                <a:sym typeface="Times New Roman"/>
              </a:rPr>
              <a:t>, understands the intent behind the input, and fulfills the user intent by invoking the appropriate business function.</a:t>
            </a:r>
            <a:endParaRPr sz="1300">
              <a:solidFill>
                <a:srgbClr val="16191F"/>
              </a:solidFill>
              <a:highlight>
                <a:srgbClr val="FFFFFF"/>
              </a:highlight>
            </a:endParaRPr>
          </a:p>
          <a:p>
            <a:pPr marL="457200" lvl="0" indent="-304800" algn="l" rtl="0">
              <a:lnSpc>
                <a:spcPct val="115000"/>
              </a:lnSpc>
              <a:spcBef>
                <a:spcPts val="0"/>
              </a:spcBef>
              <a:spcAft>
                <a:spcPts val="0"/>
              </a:spcAft>
              <a:buClr>
                <a:srgbClr val="16191F"/>
              </a:buClr>
              <a:buSzPts val="1200"/>
              <a:buChar char="-"/>
            </a:pPr>
            <a:r>
              <a:rPr lang="en-GB" sz="1200">
                <a:solidFill>
                  <a:srgbClr val="16191F"/>
                </a:solidFill>
                <a:highlight>
                  <a:srgbClr val="FFFFFF"/>
                </a:highlight>
              </a:rPr>
              <a:t>enables any developer to </a:t>
            </a:r>
            <a:r>
              <a:rPr lang="en-GB" sz="1200" b="1">
                <a:solidFill>
                  <a:srgbClr val="16191F"/>
                </a:solidFill>
                <a:highlight>
                  <a:srgbClr val="FFFFFF"/>
                </a:highlight>
              </a:rPr>
              <a:t>build</a:t>
            </a:r>
            <a:r>
              <a:rPr lang="en-GB" sz="1200">
                <a:solidFill>
                  <a:srgbClr val="16191F"/>
                </a:solidFill>
                <a:highlight>
                  <a:srgbClr val="FFFFFF"/>
                </a:highlight>
              </a:rPr>
              <a:t> conversational bots quickly.</a:t>
            </a:r>
            <a:endParaRPr sz="1200">
              <a:solidFill>
                <a:srgbClr val="16191F"/>
              </a:solidFill>
              <a:highlight>
                <a:srgbClr val="FFFFFF"/>
              </a:highlight>
            </a:endParaRPr>
          </a:p>
          <a:p>
            <a:pPr marL="457200" lvl="0" indent="-304800" algn="l" rtl="0">
              <a:lnSpc>
                <a:spcPct val="115000"/>
              </a:lnSpc>
              <a:spcBef>
                <a:spcPts val="0"/>
              </a:spcBef>
              <a:spcAft>
                <a:spcPts val="0"/>
              </a:spcAft>
              <a:buClr>
                <a:srgbClr val="16191F"/>
              </a:buClr>
              <a:buSzPts val="1200"/>
              <a:buChar char="-"/>
            </a:pPr>
            <a:r>
              <a:rPr lang="en-GB" sz="1200">
                <a:solidFill>
                  <a:srgbClr val="16191F"/>
                </a:solidFill>
                <a:highlight>
                  <a:srgbClr val="FFFFFF"/>
                </a:highlight>
              </a:rPr>
              <a:t>no deep learning expertise is necessary —to create a bot, you specify the basic conversation flow in the Amazon Lex V2 </a:t>
            </a:r>
            <a:r>
              <a:rPr lang="en-GB" sz="1200" b="1">
                <a:solidFill>
                  <a:srgbClr val="16191F"/>
                </a:solidFill>
                <a:highlight>
                  <a:srgbClr val="FFFFFF"/>
                </a:highlight>
              </a:rPr>
              <a:t>console</a:t>
            </a:r>
            <a:r>
              <a:rPr lang="en-GB" sz="1200">
                <a:solidFill>
                  <a:srgbClr val="16191F"/>
                </a:solidFill>
                <a:highlight>
                  <a:srgbClr val="FFFFFF"/>
                </a:highlight>
              </a:rPr>
              <a:t>.</a:t>
            </a:r>
            <a:endParaRPr sz="1200">
              <a:solidFill>
                <a:srgbClr val="16191F"/>
              </a:solidFill>
              <a:highlight>
                <a:srgbClr val="FFFFFF"/>
              </a:highlight>
            </a:endParaRPr>
          </a:p>
          <a:p>
            <a:pPr marL="457200" lvl="0" indent="-304800" algn="l" rtl="0">
              <a:lnSpc>
                <a:spcPct val="115000"/>
              </a:lnSpc>
              <a:spcBef>
                <a:spcPts val="0"/>
              </a:spcBef>
              <a:spcAft>
                <a:spcPts val="0"/>
              </a:spcAft>
              <a:buClr>
                <a:srgbClr val="16191F"/>
              </a:buClr>
              <a:buSzPts val="1200"/>
              <a:buChar char="-"/>
            </a:pPr>
            <a:r>
              <a:rPr lang="en-GB" sz="1200">
                <a:solidFill>
                  <a:srgbClr val="16191F"/>
                </a:solidFill>
                <a:highlight>
                  <a:srgbClr val="FFFFFF"/>
                </a:highlight>
              </a:rPr>
              <a:t>It manages the dialog and dynamically adjusts the responses in the conversation.</a:t>
            </a:r>
            <a:endParaRPr sz="1200">
              <a:solidFill>
                <a:srgbClr val="16191F"/>
              </a:solidFill>
              <a:highlight>
                <a:srgbClr val="FFFFFF"/>
              </a:highlight>
            </a:endParaRPr>
          </a:p>
          <a:p>
            <a:pPr marL="457200" lvl="0" indent="-304800" algn="l" rtl="0">
              <a:lnSpc>
                <a:spcPct val="150000"/>
              </a:lnSpc>
              <a:spcBef>
                <a:spcPts val="0"/>
              </a:spcBef>
              <a:spcAft>
                <a:spcPts val="0"/>
              </a:spcAft>
              <a:buClr>
                <a:srgbClr val="16191F"/>
              </a:buClr>
              <a:buSzPts val="1200"/>
              <a:buChar char="-"/>
            </a:pPr>
            <a:r>
              <a:rPr lang="en-GB" sz="1200">
                <a:solidFill>
                  <a:srgbClr val="16191F"/>
                </a:solidFill>
                <a:highlight>
                  <a:srgbClr val="FFFFFF"/>
                </a:highlight>
              </a:rPr>
              <a:t>Using the console, you can build, test, and publish your text or voice chatbot</a:t>
            </a:r>
            <a:endParaRPr sz="1200">
              <a:solidFill>
                <a:srgbClr val="16191F"/>
              </a:solidFill>
              <a:highlight>
                <a:srgbClr val="FFFFFF"/>
              </a:highlight>
            </a:endParaRPr>
          </a:p>
          <a:p>
            <a:pPr marL="457200" lvl="0" indent="-304800" algn="l" rtl="0">
              <a:lnSpc>
                <a:spcPct val="150000"/>
              </a:lnSpc>
              <a:spcBef>
                <a:spcPts val="0"/>
              </a:spcBef>
              <a:spcAft>
                <a:spcPts val="0"/>
              </a:spcAft>
              <a:buClr>
                <a:srgbClr val="16191F"/>
              </a:buClr>
              <a:buSzPts val="1200"/>
              <a:buChar char="-"/>
            </a:pPr>
            <a:r>
              <a:rPr lang="en-GB" sz="1200">
                <a:solidFill>
                  <a:srgbClr val="16191F"/>
                </a:solidFill>
              </a:rPr>
              <a:t>Seamless Deployment - publish your voice or text bots for use on mobile devices, web apps, and chat services (e.g, Facebook Messenger).</a:t>
            </a:r>
            <a:endParaRPr sz="1200">
              <a:solidFill>
                <a:srgbClr val="16191F"/>
              </a:solidFill>
              <a:highlight>
                <a:srgbClr val="FFFFFF"/>
              </a:highlight>
            </a:endParaRPr>
          </a:p>
          <a:p>
            <a:pPr marL="0" lvl="0" indent="0" algn="l" rtl="0">
              <a:lnSpc>
                <a:spcPct val="150000"/>
              </a:lnSpc>
              <a:spcBef>
                <a:spcPts val="1200"/>
              </a:spcBef>
              <a:spcAft>
                <a:spcPts val="0"/>
              </a:spcAft>
              <a:buClr>
                <a:schemeClr val="dk1"/>
              </a:buClr>
              <a:buSzPts val="1100"/>
              <a:buFont typeface="Arial"/>
              <a:buNone/>
            </a:pPr>
            <a:r>
              <a:rPr lang="en-GB" sz="1200">
                <a:solidFill>
                  <a:srgbClr val="16191F"/>
                </a:solidFill>
                <a:highlight>
                  <a:srgbClr val="FFFFFF"/>
                </a:highlight>
              </a:rPr>
              <a:t>Amazon </a:t>
            </a:r>
            <a:r>
              <a:rPr lang="en-GB" sz="1200" b="1">
                <a:solidFill>
                  <a:srgbClr val="16191F"/>
                </a:solidFill>
                <a:highlight>
                  <a:srgbClr val="FFFFFF"/>
                </a:highlight>
              </a:rPr>
              <a:t>CloudWatch</a:t>
            </a:r>
            <a:r>
              <a:rPr lang="en-GB" sz="1200">
                <a:solidFill>
                  <a:srgbClr val="16191F"/>
                </a:solidFill>
                <a:highlight>
                  <a:srgbClr val="FFFFFF"/>
                </a:highlight>
              </a:rPr>
              <a:t> </a:t>
            </a:r>
            <a:r>
              <a:rPr lang="en-GB" sz="1200" b="1">
                <a:solidFill>
                  <a:srgbClr val="16191F"/>
                </a:solidFill>
                <a:highlight>
                  <a:srgbClr val="FFFFFF"/>
                </a:highlight>
              </a:rPr>
              <a:t>monitors</a:t>
            </a:r>
            <a:r>
              <a:rPr lang="en-GB" sz="1200">
                <a:solidFill>
                  <a:srgbClr val="16191F"/>
                </a:solidFill>
                <a:highlight>
                  <a:srgbClr val="FFFFFF"/>
                </a:highlight>
              </a:rPr>
              <a:t> your Amazon Web Services (AWS) resources and the applications you run on AWS in real time.</a:t>
            </a:r>
            <a:endParaRPr sz="1200">
              <a:solidFill>
                <a:srgbClr val="16191F"/>
              </a:solidFill>
              <a:highlight>
                <a:srgbClr val="FFFFFF"/>
              </a:highlight>
            </a:endParaRPr>
          </a:p>
          <a:p>
            <a:pPr marL="0" lvl="0" indent="0" algn="l" rtl="0">
              <a:lnSpc>
                <a:spcPct val="150000"/>
              </a:lnSpc>
              <a:spcBef>
                <a:spcPts val="1200"/>
              </a:spcBef>
              <a:spcAft>
                <a:spcPts val="0"/>
              </a:spcAft>
              <a:buClr>
                <a:schemeClr val="dk1"/>
              </a:buClr>
              <a:buSzPts val="1100"/>
              <a:buFont typeface="Arial"/>
              <a:buNone/>
            </a:pPr>
            <a:r>
              <a:rPr lang="en-GB" sz="1200">
                <a:solidFill>
                  <a:srgbClr val="16191F"/>
                </a:solidFill>
                <a:highlight>
                  <a:srgbClr val="FFFFFF"/>
                </a:highlight>
              </a:rPr>
              <a:t>You can use </a:t>
            </a:r>
            <a:r>
              <a:rPr lang="en-GB" sz="1200" b="1">
                <a:solidFill>
                  <a:srgbClr val="16191F"/>
                </a:solidFill>
                <a:highlight>
                  <a:srgbClr val="FFFFFF"/>
                </a:highlight>
              </a:rPr>
              <a:t>CloudWatch</a:t>
            </a:r>
            <a:r>
              <a:rPr lang="en-GB" sz="1200">
                <a:solidFill>
                  <a:srgbClr val="16191F"/>
                </a:solidFill>
                <a:highlight>
                  <a:srgbClr val="FFFFFF"/>
                </a:highlight>
              </a:rPr>
              <a:t> to </a:t>
            </a:r>
            <a:r>
              <a:rPr lang="en-GB" sz="1200" b="1">
                <a:solidFill>
                  <a:srgbClr val="16191F"/>
                </a:solidFill>
                <a:highlight>
                  <a:srgbClr val="FFFFFF"/>
                </a:highlight>
              </a:rPr>
              <a:t>collect</a:t>
            </a:r>
            <a:r>
              <a:rPr lang="en-GB" sz="1200">
                <a:solidFill>
                  <a:srgbClr val="16191F"/>
                </a:solidFill>
                <a:highlight>
                  <a:srgbClr val="FFFFFF"/>
                </a:highlight>
              </a:rPr>
              <a:t> and </a:t>
            </a:r>
            <a:r>
              <a:rPr lang="en-GB" sz="1200" b="1">
                <a:solidFill>
                  <a:srgbClr val="16191F"/>
                </a:solidFill>
                <a:highlight>
                  <a:srgbClr val="FFFFFF"/>
                </a:highlight>
              </a:rPr>
              <a:t>track</a:t>
            </a:r>
            <a:r>
              <a:rPr lang="en-GB" sz="1200">
                <a:solidFill>
                  <a:srgbClr val="16191F"/>
                </a:solidFill>
                <a:highlight>
                  <a:srgbClr val="FFFFFF"/>
                </a:highlight>
              </a:rPr>
              <a:t> metrics, which are variables you can measure for your resources and applications.</a:t>
            </a:r>
            <a:endParaRPr sz="1200">
              <a:solidFill>
                <a:srgbClr val="16191F"/>
              </a:solidFill>
              <a:highlight>
                <a:srgbClr val="FFFFFF"/>
              </a:highlight>
            </a:endParaRPr>
          </a:p>
          <a:p>
            <a:pPr marL="0" lvl="0" indent="0" algn="l" rtl="0">
              <a:spcBef>
                <a:spcPts val="120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d65878840e57b68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d65878840e57b68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sz="1200">
                <a:solidFill>
                  <a:srgbClr val="16191F"/>
                </a:solidFill>
                <a:highlight>
                  <a:srgbClr val="FFFFFF"/>
                </a:highlight>
              </a:rPr>
              <a:t>Amazon </a:t>
            </a:r>
            <a:r>
              <a:rPr lang="en-GB" sz="1200" b="1">
                <a:solidFill>
                  <a:srgbClr val="16191F"/>
                </a:solidFill>
                <a:highlight>
                  <a:srgbClr val="FFFFFF"/>
                </a:highlight>
              </a:rPr>
              <a:t>CloudWatch</a:t>
            </a:r>
            <a:r>
              <a:rPr lang="en-GB" sz="1200">
                <a:solidFill>
                  <a:srgbClr val="16191F"/>
                </a:solidFill>
                <a:highlight>
                  <a:srgbClr val="FFFFFF"/>
                </a:highlight>
              </a:rPr>
              <a:t> </a:t>
            </a:r>
            <a:r>
              <a:rPr lang="en-GB" sz="1200" b="1">
                <a:solidFill>
                  <a:srgbClr val="16191F"/>
                </a:solidFill>
                <a:highlight>
                  <a:srgbClr val="FFFFFF"/>
                </a:highlight>
              </a:rPr>
              <a:t>monitors</a:t>
            </a:r>
            <a:r>
              <a:rPr lang="en-GB" sz="1200">
                <a:solidFill>
                  <a:srgbClr val="16191F"/>
                </a:solidFill>
                <a:highlight>
                  <a:srgbClr val="FFFFFF"/>
                </a:highlight>
              </a:rPr>
              <a:t> your Amazon Web Services (AWS) resources and the applications you run on AWS in real time.</a:t>
            </a:r>
            <a:endParaRPr sz="1200">
              <a:solidFill>
                <a:srgbClr val="16191F"/>
              </a:solidFill>
              <a:highlight>
                <a:srgbClr val="FFFFFF"/>
              </a:highlight>
            </a:endParaRPr>
          </a:p>
          <a:p>
            <a:pPr marL="0" lvl="0" indent="0" algn="l" rtl="0">
              <a:lnSpc>
                <a:spcPct val="150000"/>
              </a:lnSpc>
              <a:spcBef>
                <a:spcPts val="1200"/>
              </a:spcBef>
              <a:spcAft>
                <a:spcPts val="0"/>
              </a:spcAft>
              <a:buNone/>
            </a:pPr>
            <a:r>
              <a:rPr lang="en-GB" sz="1200">
                <a:solidFill>
                  <a:srgbClr val="16191F"/>
                </a:solidFill>
                <a:highlight>
                  <a:srgbClr val="FFFFFF"/>
                </a:highlight>
              </a:rPr>
              <a:t>You can use </a:t>
            </a:r>
            <a:r>
              <a:rPr lang="en-GB" sz="1200" b="1">
                <a:solidFill>
                  <a:srgbClr val="16191F"/>
                </a:solidFill>
                <a:highlight>
                  <a:srgbClr val="FFFFFF"/>
                </a:highlight>
              </a:rPr>
              <a:t>CloudWatch</a:t>
            </a:r>
            <a:r>
              <a:rPr lang="en-GB" sz="1200">
                <a:solidFill>
                  <a:srgbClr val="16191F"/>
                </a:solidFill>
                <a:highlight>
                  <a:srgbClr val="FFFFFF"/>
                </a:highlight>
              </a:rPr>
              <a:t> to </a:t>
            </a:r>
            <a:r>
              <a:rPr lang="en-GB" sz="1200" b="1">
                <a:solidFill>
                  <a:srgbClr val="16191F"/>
                </a:solidFill>
                <a:highlight>
                  <a:srgbClr val="FFFFFF"/>
                </a:highlight>
              </a:rPr>
              <a:t>collect</a:t>
            </a:r>
            <a:r>
              <a:rPr lang="en-GB" sz="1200">
                <a:solidFill>
                  <a:srgbClr val="16191F"/>
                </a:solidFill>
                <a:highlight>
                  <a:srgbClr val="FFFFFF"/>
                </a:highlight>
              </a:rPr>
              <a:t> and </a:t>
            </a:r>
            <a:r>
              <a:rPr lang="en-GB" sz="1200" b="1">
                <a:solidFill>
                  <a:srgbClr val="16191F"/>
                </a:solidFill>
                <a:highlight>
                  <a:srgbClr val="FFFFFF"/>
                </a:highlight>
              </a:rPr>
              <a:t>track</a:t>
            </a:r>
            <a:r>
              <a:rPr lang="en-GB" sz="1200">
                <a:solidFill>
                  <a:srgbClr val="16191F"/>
                </a:solidFill>
                <a:highlight>
                  <a:srgbClr val="FFFFFF"/>
                </a:highlight>
              </a:rPr>
              <a:t> metrics, which are variables you can measure for your resources and applications.</a:t>
            </a:r>
            <a:endParaRPr sz="1200">
              <a:solidFill>
                <a:srgbClr val="16191F"/>
              </a:solidFill>
              <a:highlight>
                <a:srgbClr val="FFFFFF"/>
              </a:highlight>
            </a:endParaRPr>
          </a:p>
          <a:p>
            <a:pPr marL="0" lvl="0" indent="0" algn="l" rtl="0">
              <a:spcBef>
                <a:spcPts val="1200"/>
              </a:spcBef>
              <a:spcAft>
                <a:spcPts val="0"/>
              </a:spcAft>
              <a:buNone/>
            </a:pPr>
            <a:r>
              <a:rPr lang="en-GB" sz="1200">
                <a:solidFill>
                  <a:srgbClr val="232F3E"/>
                </a:solidFill>
              </a:rPr>
              <a:t>Amazon </a:t>
            </a:r>
            <a:r>
              <a:rPr lang="en-GB" sz="1200" b="1">
                <a:solidFill>
                  <a:srgbClr val="232F3E"/>
                </a:solidFill>
              </a:rPr>
              <a:t>Athena</a:t>
            </a:r>
            <a:r>
              <a:rPr lang="en-GB" sz="1200">
                <a:solidFill>
                  <a:srgbClr val="232F3E"/>
                </a:solidFill>
              </a:rPr>
              <a:t> is an </a:t>
            </a:r>
            <a:r>
              <a:rPr lang="en-GB" sz="1200" b="1">
                <a:solidFill>
                  <a:srgbClr val="232F3E"/>
                </a:solidFill>
              </a:rPr>
              <a:t>interactive</a:t>
            </a:r>
            <a:r>
              <a:rPr lang="en-GB" sz="1200">
                <a:solidFill>
                  <a:srgbClr val="232F3E"/>
                </a:solidFill>
              </a:rPr>
              <a:t> query service that makes it easy to </a:t>
            </a:r>
            <a:r>
              <a:rPr lang="en-GB" sz="1200" b="1">
                <a:solidFill>
                  <a:srgbClr val="232F3E"/>
                </a:solidFill>
              </a:rPr>
              <a:t>analyze</a:t>
            </a:r>
            <a:r>
              <a:rPr lang="en-GB" sz="1200">
                <a:solidFill>
                  <a:srgbClr val="232F3E"/>
                </a:solidFill>
              </a:rPr>
              <a:t> data in Amazon database using standard SQL. Athena is </a:t>
            </a:r>
            <a:r>
              <a:rPr lang="en-GB" sz="1200" b="1">
                <a:solidFill>
                  <a:srgbClr val="232F3E"/>
                </a:solidFill>
              </a:rPr>
              <a:t>serverless</a:t>
            </a:r>
            <a:r>
              <a:rPr lang="en-GB" sz="1200">
                <a:solidFill>
                  <a:srgbClr val="232F3E"/>
                </a:solidFill>
              </a:rPr>
              <a:t>, so there is no infrastructure to manage.</a:t>
            </a:r>
            <a:endParaRPr sz="1200">
              <a:solidFill>
                <a:srgbClr val="232F3E"/>
              </a:solidFill>
            </a:endParaRPr>
          </a:p>
          <a:p>
            <a:pPr marL="0" lvl="0" indent="0" algn="l" rtl="0">
              <a:spcBef>
                <a:spcPts val="0"/>
              </a:spcBef>
              <a:spcAft>
                <a:spcPts val="0"/>
              </a:spcAft>
              <a:buNone/>
            </a:pPr>
            <a:endParaRPr sz="1200">
              <a:solidFill>
                <a:srgbClr val="232F3E"/>
              </a:solidFill>
            </a:endParaRPr>
          </a:p>
          <a:p>
            <a:pPr marL="0" lvl="0" indent="0" algn="l" rtl="0">
              <a:spcBef>
                <a:spcPts val="0"/>
              </a:spcBef>
              <a:spcAft>
                <a:spcPts val="0"/>
              </a:spcAft>
              <a:buNone/>
            </a:pPr>
            <a:r>
              <a:rPr lang="en-GB" sz="1150" b="1">
                <a:solidFill>
                  <a:srgbClr val="333333"/>
                </a:solidFill>
              </a:rPr>
              <a:t>Athena</a:t>
            </a:r>
            <a:r>
              <a:rPr lang="en-GB" sz="1150">
                <a:solidFill>
                  <a:srgbClr val="333333"/>
                </a:solidFill>
              </a:rPr>
              <a:t> executes federated queries using Athena Data Source Connectors that run on AWS Lambda.</a:t>
            </a:r>
            <a:endParaRPr sz="1150">
              <a:solidFill>
                <a:srgbClr val="333333"/>
              </a:solidFill>
            </a:endParaRPr>
          </a:p>
          <a:p>
            <a:pPr marL="0" lvl="0" indent="0" algn="l" rtl="0">
              <a:spcBef>
                <a:spcPts val="0"/>
              </a:spcBef>
              <a:spcAft>
                <a:spcPts val="0"/>
              </a:spcAft>
              <a:buNone/>
            </a:pPr>
            <a:endParaRPr sz="1150">
              <a:solidFill>
                <a:srgbClr val="333333"/>
              </a:solidFill>
            </a:endParaRPr>
          </a:p>
          <a:p>
            <a:pPr marL="0" lvl="0" indent="0" algn="l" rtl="0">
              <a:spcBef>
                <a:spcPts val="0"/>
              </a:spcBef>
              <a:spcAft>
                <a:spcPts val="0"/>
              </a:spcAft>
              <a:buClr>
                <a:schemeClr val="dk1"/>
              </a:buClr>
              <a:buSzPts val="1100"/>
              <a:buFont typeface="Arial"/>
              <a:buNone/>
            </a:pPr>
            <a:r>
              <a:rPr lang="en-GB" sz="1150">
                <a:solidFill>
                  <a:schemeClr val="dk1"/>
                </a:solidFill>
                <a:highlight>
                  <a:srgbClr val="FFFFFF"/>
                </a:highlight>
              </a:rPr>
              <a:t>QuickSight - easily </a:t>
            </a:r>
            <a:r>
              <a:rPr lang="en-GB" sz="1150" b="1">
                <a:solidFill>
                  <a:schemeClr val="dk1"/>
                </a:solidFill>
                <a:highlight>
                  <a:srgbClr val="FFFFFF"/>
                </a:highlight>
              </a:rPr>
              <a:t>create</a:t>
            </a:r>
            <a:r>
              <a:rPr lang="en-GB" sz="1150">
                <a:solidFill>
                  <a:schemeClr val="dk1"/>
                </a:solidFill>
                <a:highlight>
                  <a:srgbClr val="FFFFFF"/>
                </a:highlight>
              </a:rPr>
              <a:t> and </a:t>
            </a:r>
            <a:r>
              <a:rPr lang="en-GB" sz="1150" b="1">
                <a:solidFill>
                  <a:schemeClr val="dk1"/>
                </a:solidFill>
                <a:highlight>
                  <a:srgbClr val="FFFFFF"/>
                </a:highlight>
              </a:rPr>
              <a:t>publish</a:t>
            </a:r>
            <a:r>
              <a:rPr lang="en-GB" sz="1150">
                <a:solidFill>
                  <a:schemeClr val="dk1"/>
                </a:solidFill>
                <a:highlight>
                  <a:srgbClr val="FFFFFF"/>
                </a:highlight>
              </a:rPr>
              <a:t> interactive BI dashboards</a:t>
            </a:r>
            <a:endParaRPr sz="1150">
              <a:solidFill>
                <a:srgbClr val="333333"/>
              </a:solidFill>
            </a:endParaRPr>
          </a:p>
          <a:p>
            <a:pPr marL="0" lvl="0" indent="0" algn="l" rtl="0">
              <a:spcBef>
                <a:spcPts val="0"/>
              </a:spcBef>
              <a:spcAft>
                <a:spcPts val="0"/>
              </a:spcAft>
              <a:buNone/>
            </a:pPr>
            <a:endParaRPr sz="1200">
              <a:solidFill>
                <a:srgbClr val="232F3E"/>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f5eafa50a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f5eafa50a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50">
                <a:solidFill>
                  <a:schemeClr val="dk1"/>
                </a:solidFill>
                <a:highlight>
                  <a:srgbClr val="FFFFFF"/>
                </a:highlight>
              </a:rPr>
              <a:t>QuickSight - easily create and publish interactive BI dashboards</a:t>
            </a:r>
            <a:endParaRPr sz="1050">
              <a:solidFill>
                <a:schemeClr val="dk1"/>
              </a:solidFill>
              <a:highlight>
                <a:srgbClr val="FFFFFF"/>
              </a:highlight>
            </a:endParaRPr>
          </a:p>
          <a:p>
            <a:pPr marL="457200" lvl="0" indent="-295275" algn="l" rtl="0">
              <a:spcBef>
                <a:spcPts val="0"/>
              </a:spcBef>
              <a:spcAft>
                <a:spcPts val="0"/>
              </a:spcAft>
              <a:buClr>
                <a:schemeClr val="dk1"/>
              </a:buClr>
              <a:buSzPts val="1050"/>
              <a:buChar char="-"/>
            </a:pPr>
            <a:r>
              <a:rPr lang="en-GB" sz="1050">
                <a:solidFill>
                  <a:schemeClr val="dk1"/>
                </a:solidFill>
                <a:highlight>
                  <a:srgbClr val="FFFFFF"/>
                </a:highlight>
              </a:rPr>
              <a:t>receive answers in seconds through natural language queries. </a:t>
            </a:r>
            <a:endParaRPr sz="1050">
              <a:solidFill>
                <a:schemeClr val="dk1"/>
              </a:solidFill>
              <a:highlight>
                <a:srgbClr val="FFFFFF"/>
              </a:highlight>
            </a:endParaRPr>
          </a:p>
          <a:p>
            <a:pPr marL="0" lvl="0" indent="0" algn="l" rtl="0">
              <a:spcBef>
                <a:spcPts val="0"/>
              </a:spcBef>
              <a:spcAft>
                <a:spcPts val="0"/>
              </a:spcAft>
              <a:buNone/>
            </a:pPr>
            <a:r>
              <a:rPr lang="en-GB" sz="1050">
                <a:solidFill>
                  <a:schemeClr val="dk1"/>
                </a:solidFill>
                <a:highlight>
                  <a:srgbClr val="FFFFFF"/>
                </a:highlight>
              </a:rPr>
              <a:t>QuickSight dashboards can be </a:t>
            </a:r>
            <a:r>
              <a:rPr lang="en-GB" sz="1050" b="1">
                <a:solidFill>
                  <a:schemeClr val="dk1"/>
                </a:solidFill>
                <a:highlight>
                  <a:srgbClr val="FFFFFF"/>
                </a:highlight>
              </a:rPr>
              <a:t>accessed</a:t>
            </a:r>
            <a:r>
              <a:rPr lang="en-GB" sz="1050">
                <a:solidFill>
                  <a:schemeClr val="dk1"/>
                </a:solidFill>
                <a:highlight>
                  <a:srgbClr val="FFFFFF"/>
                </a:highlight>
              </a:rPr>
              <a:t> from any device, and seamlessly </a:t>
            </a:r>
            <a:r>
              <a:rPr lang="en-GB" sz="1050" b="1">
                <a:solidFill>
                  <a:schemeClr val="dk1"/>
                </a:solidFill>
                <a:highlight>
                  <a:srgbClr val="FFFFFF"/>
                </a:highlight>
              </a:rPr>
              <a:t>embedded</a:t>
            </a:r>
            <a:r>
              <a:rPr lang="en-GB" sz="1050">
                <a:solidFill>
                  <a:schemeClr val="dk1"/>
                </a:solidFill>
                <a:highlight>
                  <a:srgbClr val="FFFFFF"/>
                </a:highlight>
              </a:rPr>
              <a:t> into your applications, portals, and websites.</a:t>
            </a:r>
            <a:endParaRPr sz="1050">
              <a:solidFill>
                <a:schemeClr val="dk1"/>
              </a:solidFill>
              <a:highlight>
                <a:srgbClr val="FFFFFF"/>
              </a:highlight>
            </a:endParaRPr>
          </a:p>
          <a:p>
            <a:pPr marL="0" lvl="0" indent="0" algn="l" rtl="0">
              <a:spcBef>
                <a:spcPts val="0"/>
              </a:spcBef>
              <a:spcAft>
                <a:spcPts val="0"/>
              </a:spcAft>
              <a:buNone/>
            </a:pPr>
            <a:r>
              <a:rPr lang="en-GB" sz="1050">
                <a:solidFill>
                  <a:schemeClr val="dk1"/>
                </a:solidFill>
              </a:rPr>
              <a:t>QuickSight is </a:t>
            </a:r>
            <a:r>
              <a:rPr lang="en-GB" sz="1050" b="1">
                <a:solidFill>
                  <a:schemeClr val="dk1"/>
                </a:solidFill>
              </a:rPr>
              <a:t>serverless</a:t>
            </a:r>
            <a:endParaRPr sz="1050" b="1">
              <a:solidFill>
                <a:schemeClr val="dk1"/>
              </a:solidFill>
            </a:endParaRPr>
          </a:p>
          <a:p>
            <a:pPr marL="457200" lvl="0" indent="-295275" algn="l" rtl="0">
              <a:spcBef>
                <a:spcPts val="0"/>
              </a:spcBef>
              <a:spcAft>
                <a:spcPts val="0"/>
              </a:spcAft>
              <a:buClr>
                <a:schemeClr val="dk1"/>
              </a:buClr>
              <a:buSzPts val="1050"/>
              <a:buChar char="-"/>
            </a:pPr>
            <a:r>
              <a:rPr lang="en-GB" sz="1050">
                <a:solidFill>
                  <a:schemeClr val="dk1"/>
                </a:solidFill>
              </a:rPr>
              <a:t>automatically scale to tens of thousands of users.</a:t>
            </a:r>
            <a:endParaRPr sz="1050">
              <a:solidFill>
                <a:schemeClr val="dk1"/>
              </a:solidFill>
            </a:endParaRPr>
          </a:p>
          <a:p>
            <a:pPr marL="0" lvl="0" indent="0" algn="l" rtl="0">
              <a:lnSpc>
                <a:spcPct val="115000"/>
              </a:lnSpc>
              <a:spcBef>
                <a:spcPts val="0"/>
              </a:spcBef>
              <a:spcAft>
                <a:spcPts val="0"/>
              </a:spcAft>
              <a:buNone/>
            </a:pPr>
            <a:r>
              <a:rPr lang="en-GB" sz="1000">
                <a:solidFill>
                  <a:srgbClr val="333333"/>
                </a:solidFill>
              </a:rPr>
              <a:t>Embedded Analytics - Seamlessly embed the ability to both view and author dashboards within your applications.</a:t>
            </a:r>
            <a:endParaRPr sz="1000">
              <a:solidFill>
                <a:srgbClr val="333333"/>
              </a:solidFill>
            </a:endParaRPr>
          </a:p>
          <a:p>
            <a:pPr marL="0" lvl="0" indent="0" algn="l" rtl="0">
              <a:spcBef>
                <a:spcPts val="0"/>
              </a:spcBef>
              <a:spcAft>
                <a:spcPts val="0"/>
              </a:spcAft>
              <a:buNone/>
            </a:pPr>
            <a:endParaRPr sz="1050">
              <a:solidFill>
                <a:schemeClr val="dk1"/>
              </a:solidFill>
            </a:endParaRPr>
          </a:p>
          <a:p>
            <a:pPr marL="0" lvl="0" indent="0" algn="l" rtl="0">
              <a:spcBef>
                <a:spcPts val="0"/>
              </a:spcBef>
              <a:spcAft>
                <a:spcPts val="0"/>
              </a:spcAft>
              <a:buNone/>
            </a:pPr>
            <a:r>
              <a:rPr lang="en-GB" sz="1050">
                <a:solidFill>
                  <a:schemeClr val="dk1"/>
                </a:solidFill>
              </a:rPr>
              <a:t>Pass to next speaker Beng Huat to talk about security</a:t>
            </a:r>
            <a:endParaRPr sz="105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f6e9735415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f6e973541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7df6862aa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7df6862a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f7df6862a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f7df6862a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f578cd01db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f578cd01db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f7df6862a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f7df6862a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f578cd01db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f578cd01db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f578cd01db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f578cd01db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f578cd01db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f578cd01db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f578cd03e1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f578cd03e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f578cd03e1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f578cd03e1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Cloud Computing Project</a:t>
            </a:r>
            <a:br>
              <a:rPr lang="en-GB"/>
            </a:br>
            <a:r>
              <a:rPr lang="en-GB" sz="3000"/>
              <a:t>(Team Panda)</a:t>
            </a:r>
            <a:endParaRPr sz="300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dirty="0"/>
              <a:t>By </a:t>
            </a:r>
            <a:r>
              <a:rPr lang="en-GB" dirty="0" smtClean="0"/>
              <a:t>Ting </a:t>
            </a:r>
            <a:r>
              <a:rPr lang="en-GB" dirty="0" err="1" smtClean="0"/>
              <a:t>Er</a:t>
            </a:r>
            <a:r>
              <a:rPr lang="en-GB" dirty="0" smtClean="0"/>
              <a:t>, </a:t>
            </a:r>
            <a:r>
              <a:rPr lang="en-GB" dirty="0" err="1" smtClean="0"/>
              <a:t>Beng</a:t>
            </a:r>
            <a:r>
              <a:rPr lang="en-GB" dirty="0" smtClean="0"/>
              <a:t> </a:t>
            </a:r>
            <a:r>
              <a:rPr lang="en-GB" dirty="0" err="1"/>
              <a:t>Huat</a:t>
            </a:r>
            <a:r>
              <a:rPr lang="en-GB" smtClean="0"/>
              <a:t>, </a:t>
            </a:r>
            <a:r>
              <a:rPr lang="en-GB" dirty="0" err="1"/>
              <a:t>Lijia</a:t>
            </a:r>
            <a:r>
              <a:rPr lang="en-GB" dirty="0"/>
              <a:t>, Derrick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Prototype</a:t>
            </a:r>
            <a:endParaRPr/>
          </a:p>
        </p:txBody>
      </p:sp>
      <p:pic>
        <p:nvPicPr>
          <p:cNvPr id="134" name="Google Shape;134;p22"/>
          <p:cNvPicPr preferRelativeResize="0"/>
          <p:nvPr/>
        </p:nvPicPr>
        <p:blipFill rotWithShape="1">
          <a:blip r:embed="rId3">
            <a:alphaModFix/>
          </a:blip>
          <a:srcRect l="1146"/>
          <a:stretch/>
        </p:blipFill>
        <p:spPr>
          <a:xfrm>
            <a:off x="166375" y="887525"/>
            <a:ext cx="8888827" cy="4118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Business Case</a:t>
            </a:r>
            <a:endParaRPr/>
          </a:p>
        </p:txBody>
      </p:sp>
      <p:sp>
        <p:nvSpPr>
          <p:cNvPr id="140" name="Google Shape;140;p23"/>
          <p:cNvSpPr txBox="1">
            <a:spLocks noGrp="1"/>
          </p:cNvSpPr>
          <p:nvPr>
            <p:ph type="body" idx="1"/>
          </p:nvPr>
        </p:nvSpPr>
        <p:spPr>
          <a:xfrm>
            <a:off x="311700" y="1152475"/>
            <a:ext cx="8520600" cy="3236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chemeClr val="dk1"/>
                </a:solidFill>
              </a:rPr>
              <a:t>Our app have many participating companies that uses our refund services. Individual can choose any of our participating companies in our app and click on refund to do refund with them. As individuals choose to do refund with us, we give them incentives such as cashback. We hope to be able to scale our business from here.</a:t>
            </a:r>
            <a:endParaRPr sz="195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540300" y="216425"/>
            <a:ext cx="2223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Assumptions</a:t>
            </a:r>
            <a:endParaRPr/>
          </a:p>
        </p:txBody>
      </p:sp>
      <p:sp>
        <p:nvSpPr>
          <p:cNvPr id="146" name="Google Shape;146;p24"/>
          <p:cNvSpPr txBox="1">
            <a:spLocks noGrp="1"/>
          </p:cNvSpPr>
          <p:nvPr>
            <p:ph type="body" idx="1"/>
          </p:nvPr>
        </p:nvSpPr>
        <p:spPr>
          <a:xfrm>
            <a:off x="579000" y="789125"/>
            <a:ext cx="8247300" cy="228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a:t>Some businesses do not have the resources to do a seamless and fast refund, therefore requires our service. </a:t>
            </a:r>
            <a:endParaRPr sz="1300"/>
          </a:p>
          <a:p>
            <a:pPr marL="0" lvl="0" indent="0" algn="l" rtl="0">
              <a:spcBef>
                <a:spcPts val="1200"/>
              </a:spcBef>
              <a:spcAft>
                <a:spcPts val="0"/>
              </a:spcAft>
              <a:buNone/>
            </a:pPr>
            <a:r>
              <a:rPr lang="en-GB" sz="1300"/>
              <a:t>It would be too costly for them to built their own.</a:t>
            </a:r>
            <a:endParaRPr sz="1300"/>
          </a:p>
          <a:p>
            <a:pPr marL="0" lvl="0" indent="0" algn="l" rtl="0">
              <a:spcBef>
                <a:spcPts val="1200"/>
              </a:spcBef>
              <a:spcAft>
                <a:spcPts val="0"/>
              </a:spcAft>
              <a:buNone/>
            </a:pPr>
            <a:r>
              <a:rPr lang="en-GB" sz="1300"/>
              <a:t>We are able to get data from participating companies for analysis.</a:t>
            </a:r>
            <a:endParaRPr sz="1300"/>
          </a:p>
          <a:p>
            <a:pPr marL="0" lvl="0" indent="0" algn="l" rtl="0">
              <a:spcBef>
                <a:spcPts val="1200"/>
              </a:spcBef>
              <a:spcAft>
                <a:spcPts val="0"/>
              </a:spcAft>
              <a:buNone/>
            </a:pPr>
            <a:r>
              <a:rPr lang="en-GB" sz="1300"/>
              <a:t>Participating companies got huge transaction data, so much so that they have 1000 complains in a month.</a:t>
            </a:r>
            <a:endParaRPr sz="1300"/>
          </a:p>
          <a:p>
            <a:pPr marL="0" lvl="0" indent="0" algn="l" rtl="0">
              <a:spcBef>
                <a:spcPts val="1200"/>
              </a:spcBef>
              <a:spcAft>
                <a:spcPts val="1200"/>
              </a:spcAft>
              <a:buNone/>
            </a:pPr>
            <a:r>
              <a:rPr lang="en-GB" sz="1300"/>
              <a:t>Assumes we have an agreement with participating companies that once we approved refund, they will send the money to the user.</a:t>
            </a:r>
            <a:endParaRPr sz="1300"/>
          </a:p>
        </p:txBody>
      </p:sp>
      <p:sp>
        <p:nvSpPr>
          <p:cNvPr id="147" name="Google Shape;147;p24"/>
          <p:cNvSpPr txBox="1"/>
          <p:nvPr/>
        </p:nvSpPr>
        <p:spPr>
          <a:xfrm>
            <a:off x="579000" y="3201325"/>
            <a:ext cx="65913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t>Risk</a:t>
            </a:r>
            <a:br>
              <a:rPr lang="en-GB" sz="2000"/>
            </a:br>
            <a:endParaRPr sz="1000"/>
          </a:p>
          <a:p>
            <a:pPr marL="0" lvl="0" indent="0" algn="l" rtl="0">
              <a:spcBef>
                <a:spcPts val="0"/>
              </a:spcBef>
              <a:spcAft>
                <a:spcPts val="0"/>
              </a:spcAft>
              <a:buNone/>
            </a:pPr>
            <a:r>
              <a:rPr lang="en-GB"/>
              <a:t>Web attack on payment</a:t>
            </a:r>
            <a:endParaRPr/>
          </a:p>
          <a:p>
            <a:pPr marL="0" lvl="0" indent="0" algn="l" rtl="0">
              <a:spcBef>
                <a:spcPts val="0"/>
              </a:spcBef>
              <a:spcAft>
                <a:spcPts val="0"/>
              </a:spcAft>
              <a:buNone/>
            </a:pPr>
            <a:endParaRPr/>
          </a:p>
          <a:p>
            <a:pPr marL="0" lvl="0" indent="0" algn="l" rtl="0">
              <a:spcBef>
                <a:spcPts val="0"/>
              </a:spcBef>
              <a:spcAft>
                <a:spcPts val="0"/>
              </a:spcAft>
              <a:buNone/>
            </a:pPr>
            <a:r>
              <a:rPr lang="en-GB"/>
              <a:t>New order details not updated at client’s DB for us to process refund effectively</a:t>
            </a:r>
            <a:br>
              <a:rPr lang="en-GB"/>
            </a:br>
            <a:endParaRPr/>
          </a:p>
          <a:p>
            <a:pPr marL="0" lvl="0" indent="0" algn="l" rtl="0">
              <a:spcBef>
                <a:spcPts val="0"/>
              </a:spcBef>
              <a:spcAft>
                <a:spcPts val="0"/>
              </a:spcAft>
              <a:buNone/>
            </a:pPr>
            <a:r>
              <a:rPr lang="en-GB"/>
              <a:t>Participating company does not release funds timely to the user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Hypothesis Statement</a:t>
            </a:r>
            <a:endParaRPr/>
          </a:p>
        </p:txBody>
      </p:sp>
      <p:sp>
        <p:nvSpPr>
          <p:cNvPr id="153" name="Google Shape;153;p25"/>
          <p:cNvSpPr txBox="1">
            <a:spLocks noGrp="1"/>
          </p:cNvSpPr>
          <p:nvPr>
            <p:ph type="body" idx="1"/>
          </p:nvPr>
        </p:nvSpPr>
        <p:spPr>
          <a:xfrm>
            <a:off x="311700" y="1152475"/>
            <a:ext cx="8520600" cy="32361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275"/>
              <a:buFont typeface="Arial"/>
              <a:buNone/>
            </a:pPr>
            <a:r>
              <a:rPr lang="en-GB">
                <a:solidFill>
                  <a:schemeClr val="dk1"/>
                </a:solidFill>
              </a:rPr>
              <a:t>If we provide shoppers with fast refund*, we will observe:</a:t>
            </a:r>
            <a:endParaRPr>
              <a:solidFill>
                <a:schemeClr val="dk1"/>
              </a:solidFill>
            </a:endParaRPr>
          </a:p>
          <a:p>
            <a:pPr marL="0" lvl="0" indent="0" algn="l" rtl="0">
              <a:lnSpc>
                <a:spcPct val="95000"/>
              </a:lnSpc>
              <a:spcBef>
                <a:spcPts val="1200"/>
              </a:spcBef>
              <a:spcAft>
                <a:spcPts val="0"/>
              </a:spcAft>
              <a:buClr>
                <a:schemeClr val="dk1"/>
              </a:buClr>
              <a:buSzPts val="275"/>
              <a:buFont typeface="Arial"/>
              <a:buNone/>
            </a:pPr>
            <a:r>
              <a:rPr lang="en-GB">
                <a:solidFill>
                  <a:schemeClr val="dk1"/>
                </a:solidFill>
              </a:rPr>
              <a:t>1. Less complaint. Of the 1000 complaints, 90% and above were refunded within 5 mins.</a:t>
            </a:r>
            <a:endParaRPr>
              <a:solidFill>
                <a:schemeClr val="dk1"/>
              </a:solidFill>
            </a:endParaRPr>
          </a:p>
          <a:p>
            <a:pPr marL="0" lvl="0" indent="0" algn="l" rtl="0">
              <a:lnSpc>
                <a:spcPct val="95000"/>
              </a:lnSpc>
              <a:spcBef>
                <a:spcPts val="1200"/>
              </a:spcBef>
              <a:spcAft>
                <a:spcPts val="0"/>
              </a:spcAft>
              <a:buClr>
                <a:schemeClr val="dk1"/>
              </a:buClr>
              <a:buSzPts val="275"/>
              <a:buFont typeface="Arial"/>
              <a:buNone/>
            </a:pPr>
            <a:r>
              <a:rPr lang="en-GB">
                <a:solidFill>
                  <a:schemeClr val="dk1"/>
                </a:solidFill>
              </a:rPr>
              <a:t>*5 mins instead of current 7 days.</a:t>
            </a:r>
            <a:endParaRPr>
              <a:solidFill>
                <a:schemeClr val="dk1"/>
              </a:solidFill>
            </a:endParaRPr>
          </a:p>
          <a:p>
            <a:pPr marL="0" lvl="0" indent="0" algn="l" rtl="0">
              <a:lnSpc>
                <a:spcPct val="95000"/>
              </a:lnSpc>
              <a:spcBef>
                <a:spcPts val="1200"/>
              </a:spcBef>
              <a:spcAft>
                <a:spcPts val="0"/>
              </a:spcAft>
              <a:buClr>
                <a:schemeClr val="dk1"/>
              </a:buClr>
              <a:buSzPts val="275"/>
              <a:buFont typeface="Arial"/>
              <a:buNone/>
            </a:pPr>
            <a:r>
              <a:rPr lang="en-GB">
                <a:solidFill>
                  <a:schemeClr val="dk1"/>
                </a:solidFill>
              </a:rPr>
              <a:t>2. Higher user retention. Of the 1000 customers who did refund on our app, we will have data from participating companies to see if the same 1000 customers, if they do refund again, do they still use our app.   (90% of the 1000 continues to use our app)</a:t>
            </a:r>
            <a:endParaRPr>
              <a:solidFill>
                <a:schemeClr val="dk1"/>
              </a:solidFill>
            </a:endParaRPr>
          </a:p>
          <a:p>
            <a:pPr marL="0" lvl="0" indent="0" algn="l" rtl="0">
              <a:lnSpc>
                <a:spcPct val="95000"/>
              </a:lnSpc>
              <a:spcBef>
                <a:spcPts val="1200"/>
              </a:spcBef>
              <a:spcAft>
                <a:spcPts val="0"/>
              </a:spcAft>
              <a:buClr>
                <a:schemeClr val="dk1"/>
              </a:buClr>
              <a:buSzPts val="275"/>
              <a:buFont typeface="Arial"/>
              <a:buNone/>
            </a:pPr>
            <a:endParaRPr>
              <a:solidFill>
                <a:schemeClr val="dk1"/>
              </a:solidFill>
            </a:endParaRPr>
          </a:p>
          <a:p>
            <a:pPr marL="0" lvl="0" indent="0" algn="l" rtl="0">
              <a:lnSpc>
                <a:spcPct val="95000"/>
              </a:lnSpc>
              <a:spcBef>
                <a:spcPts val="1200"/>
              </a:spcBef>
              <a:spcAft>
                <a:spcPts val="0"/>
              </a:spcAft>
              <a:buClr>
                <a:schemeClr val="dk1"/>
              </a:buClr>
              <a:buSzPts val="275"/>
              <a:buFont typeface="Arial"/>
              <a:buNone/>
            </a:pPr>
            <a:endParaRPr>
              <a:solidFill>
                <a:schemeClr val="dk1"/>
              </a:solidFill>
            </a:endParaRPr>
          </a:p>
          <a:p>
            <a:pPr marL="0" lvl="0" indent="0" algn="l" rtl="0">
              <a:lnSpc>
                <a:spcPct val="95000"/>
              </a:lnSpc>
              <a:spcBef>
                <a:spcPts val="1200"/>
              </a:spcBef>
              <a:spcAft>
                <a:spcPts val="1200"/>
              </a:spcAft>
              <a:buSzPts val="275"/>
              <a:buNone/>
            </a:pPr>
            <a:endParaRPr sz="125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Final MVP Statement</a:t>
            </a:r>
            <a:endParaRPr/>
          </a:p>
        </p:txBody>
      </p:sp>
      <p:sp>
        <p:nvSpPr>
          <p:cNvPr id="159" name="Google Shape;159;p26"/>
          <p:cNvSpPr txBox="1">
            <a:spLocks noGrp="1"/>
          </p:cNvSpPr>
          <p:nvPr>
            <p:ph type="body" idx="1"/>
          </p:nvPr>
        </p:nvSpPr>
        <p:spPr>
          <a:xfrm>
            <a:off x="311700" y="1152475"/>
            <a:ext cx="8520600" cy="32361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275"/>
              <a:buFont typeface="Arial"/>
              <a:buNone/>
            </a:pPr>
            <a:r>
              <a:rPr lang="en-GB">
                <a:solidFill>
                  <a:schemeClr val="dk1"/>
                </a:solidFill>
              </a:rPr>
              <a:t>If we provide shoppers with fast refund*, we will address the risk of unhappy shoppers by measuring the number of complaints and numbers of users retained. We’ll know we’ve arrived when we observed:</a:t>
            </a:r>
            <a:endParaRPr>
              <a:solidFill>
                <a:schemeClr val="dk1"/>
              </a:solidFill>
            </a:endParaRPr>
          </a:p>
          <a:p>
            <a:pPr marL="0" lvl="0" indent="0" algn="l" rtl="0">
              <a:lnSpc>
                <a:spcPct val="95000"/>
              </a:lnSpc>
              <a:spcBef>
                <a:spcPts val="1200"/>
              </a:spcBef>
              <a:spcAft>
                <a:spcPts val="0"/>
              </a:spcAft>
              <a:buClr>
                <a:schemeClr val="dk1"/>
              </a:buClr>
              <a:buSzPts val="275"/>
              <a:buFont typeface="Arial"/>
              <a:buNone/>
            </a:pPr>
            <a:r>
              <a:rPr lang="en-GB">
                <a:solidFill>
                  <a:schemeClr val="dk1"/>
                </a:solidFill>
              </a:rPr>
              <a:t>1. Less complaint. Of the 1000 complaints, 90% and above were refunded within 5 mins)</a:t>
            </a:r>
            <a:endParaRPr>
              <a:solidFill>
                <a:schemeClr val="dk1"/>
              </a:solidFill>
            </a:endParaRPr>
          </a:p>
          <a:p>
            <a:pPr marL="0" lvl="0" indent="0" algn="l" rtl="0">
              <a:lnSpc>
                <a:spcPct val="95000"/>
              </a:lnSpc>
              <a:spcBef>
                <a:spcPts val="1200"/>
              </a:spcBef>
              <a:spcAft>
                <a:spcPts val="0"/>
              </a:spcAft>
              <a:buClr>
                <a:schemeClr val="dk1"/>
              </a:buClr>
              <a:buSzPts val="275"/>
              <a:buFont typeface="Arial"/>
              <a:buNone/>
            </a:pPr>
            <a:r>
              <a:rPr lang="en-GB">
                <a:solidFill>
                  <a:schemeClr val="dk1"/>
                </a:solidFill>
              </a:rPr>
              <a:t>2. Higher user retention. Of the 1000 customers who we on-boarded onto our app, 90% have continued to use our app as a refund mechanism</a:t>
            </a:r>
            <a:endParaRPr>
              <a:solidFill>
                <a:schemeClr val="dk1"/>
              </a:solidFill>
            </a:endParaRPr>
          </a:p>
          <a:p>
            <a:pPr marL="0" lvl="0" indent="0" algn="l" rtl="0">
              <a:lnSpc>
                <a:spcPct val="95000"/>
              </a:lnSpc>
              <a:spcBef>
                <a:spcPts val="1200"/>
              </a:spcBef>
              <a:spcAft>
                <a:spcPts val="0"/>
              </a:spcAft>
              <a:buClr>
                <a:schemeClr val="dk1"/>
              </a:buClr>
              <a:buSzPts val="275"/>
              <a:buFont typeface="Arial"/>
              <a:buNone/>
            </a:pPr>
            <a:endParaRPr>
              <a:solidFill>
                <a:schemeClr val="dk1"/>
              </a:solidFill>
            </a:endParaRPr>
          </a:p>
          <a:p>
            <a:pPr marL="0" lvl="0" indent="0" algn="l" rtl="0">
              <a:lnSpc>
                <a:spcPct val="95000"/>
              </a:lnSpc>
              <a:spcBef>
                <a:spcPts val="1200"/>
              </a:spcBef>
              <a:spcAft>
                <a:spcPts val="0"/>
              </a:spcAft>
              <a:buClr>
                <a:schemeClr val="dk1"/>
              </a:buClr>
              <a:buSzPts val="275"/>
              <a:buFont typeface="Arial"/>
              <a:buNone/>
            </a:pPr>
            <a:endParaRPr>
              <a:solidFill>
                <a:schemeClr val="dk1"/>
              </a:solidFill>
            </a:endParaRPr>
          </a:p>
          <a:p>
            <a:pPr marL="0" lvl="0" indent="0" algn="l" rtl="0">
              <a:lnSpc>
                <a:spcPct val="95000"/>
              </a:lnSpc>
              <a:spcBef>
                <a:spcPts val="1200"/>
              </a:spcBef>
              <a:spcAft>
                <a:spcPts val="0"/>
              </a:spcAft>
              <a:buClr>
                <a:schemeClr val="dk1"/>
              </a:buClr>
              <a:buSzPts val="275"/>
              <a:buFont typeface="Arial"/>
              <a:buNone/>
            </a:pPr>
            <a:r>
              <a:rPr lang="en-GB">
                <a:solidFill>
                  <a:schemeClr val="dk1"/>
                </a:solidFill>
              </a:rPr>
              <a:t>*within 5 mins instead of current 7 days.</a:t>
            </a:r>
            <a:endParaRPr>
              <a:solidFill>
                <a:schemeClr val="dk1"/>
              </a:solidFill>
            </a:endParaRPr>
          </a:p>
          <a:p>
            <a:pPr marL="0" lvl="0" indent="0" algn="l" rtl="0">
              <a:lnSpc>
                <a:spcPct val="95000"/>
              </a:lnSpc>
              <a:spcBef>
                <a:spcPts val="1200"/>
              </a:spcBef>
              <a:spcAft>
                <a:spcPts val="0"/>
              </a:spcAft>
              <a:buClr>
                <a:schemeClr val="dk1"/>
              </a:buClr>
              <a:buSzPts val="275"/>
              <a:buFont typeface="Arial"/>
              <a:buNone/>
            </a:pPr>
            <a:endParaRPr>
              <a:solidFill>
                <a:schemeClr val="dk1"/>
              </a:solidFill>
            </a:endParaRPr>
          </a:p>
          <a:p>
            <a:pPr marL="0" lvl="0" indent="0" algn="l" rtl="0">
              <a:lnSpc>
                <a:spcPct val="95000"/>
              </a:lnSpc>
              <a:spcBef>
                <a:spcPts val="1200"/>
              </a:spcBef>
              <a:spcAft>
                <a:spcPts val="1200"/>
              </a:spcAft>
              <a:buClr>
                <a:schemeClr val="dk1"/>
              </a:buClr>
              <a:buSzPts val="275"/>
              <a:buFont typeface="Arial"/>
              <a:buNone/>
            </a:pP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7"/>
          <p:cNvPicPr preferRelativeResize="0"/>
          <p:nvPr/>
        </p:nvPicPr>
        <p:blipFill>
          <a:blip r:embed="rId3">
            <a:alphaModFix/>
          </a:blip>
          <a:stretch>
            <a:fillRect/>
          </a:stretch>
        </p:blipFill>
        <p:spPr>
          <a:xfrm>
            <a:off x="228725" y="900113"/>
            <a:ext cx="8524875" cy="3343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Multi Channel</a:t>
            </a:r>
            <a:endParaRPr/>
          </a:p>
        </p:txBody>
      </p:sp>
      <p:pic>
        <p:nvPicPr>
          <p:cNvPr id="170" name="Google Shape;170;p28"/>
          <p:cNvPicPr preferRelativeResize="0"/>
          <p:nvPr/>
        </p:nvPicPr>
        <p:blipFill rotWithShape="1">
          <a:blip r:embed="rId3">
            <a:alphaModFix/>
          </a:blip>
          <a:srcRect b="6103"/>
          <a:stretch/>
        </p:blipFill>
        <p:spPr>
          <a:xfrm>
            <a:off x="1953700" y="1938800"/>
            <a:ext cx="7190301" cy="3204700"/>
          </a:xfrm>
          <a:prstGeom prst="rect">
            <a:avLst/>
          </a:prstGeom>
          <a:noFill/>
          <a:ln>
            <a:noFill/>
          </a:ln>
        </p:spPr>
      </p:pic>
      <p:sp>
        <p:nvSpPr>
          <p:cNvPr id="171" name="Google Shape;171;p28"/>
          <p:cNvSpPr txBox="1"/>
          <p:nvPr/>
        </p:nvSpPr>
        <p:spPr>
          <a:xfrm>
            <a:off x="151950" y="952625"/>
            <a:ext cx="41670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a:t>Interact with clients in several ways</a:t>
            </a:r>
            <a:endParaRPr/>
          </a:p>
          <a:p>
            <a:pPr marL="914400" lvl="1" indent="-317500" algn="l" rtl="0">
              <a:spcBef>
                <a:spcPts val="0"/>
              </a:spcBef>
              <a:spcAft>
                <a:spcPts val="0"/>
              </a:spcAft>
              <a:buSzPts val="1400"/>
              <a:buChar char="○"/>
            </a:pPr>
            <a:r>
              <a:rPr lang="en-GB"/>
              <a:t>App</a:t>
            </a:r>
            <a:endParaRPr/>
          </a:p>
          <a:p>
            <a:pPr marL="914400" lvl="1" indent="-317500" algn="l" rtl="0">
              <a:spcBef>
                <a:spcPts val="0"/>
              </a:spcBef>
              <a:spcAft>
                <a:spcPts val="0"/>
              </a:spcAft>
              <a:buSzPts val="1400"/>
              <a:buChar char="○"/>
            </a:pPr>
            <a:r>
              <a:rPr lang="en-GB"/>
              <a:t>Website</a:t>
            </a:r>
            <a:endParaRPr/>
          </a:p>
          <a:p>
            <a:pPr marL="914400" lvl="1" indent="-317500" algn="l" rtl="0">
              <a:spcBef>
                <a:spcPts val="0"/>
              </a:spcBef>
              <a:spcAft>
                <a:spcPts val="0"/>
              </a:spcAft>
              <a:buSzPts val="1400"/>
              <a:buChar char="○"/>
            </a:pPr>
            <a:r>
              <a:rPr lang="en-GB"/>
              <a:t>Call center</a:t>
            </a:r>
            <a:endParaRPr/>
          </a:p>
          <a:p>
            <a:pPr marL="914400" lvl="1" indent="-317500" algn="l" rtl="0">
              <a:spcBef>
                <a:spcPts val="0"/>
              </a:spcBef>
              <a:spcAft>
                <a:spcPts val="0"/>
              </a:spcAft>
              <a:buSzPts val="1400"/>
              <a:buChar char="○"/>
            </a:pPr>
            <a:r>
              <a:rPr lang="en-GB"/>
              <a:t>Social Media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DevOps</a:t>
            </a:r>
            <a:endParaRPr/>
          </a:p>
        </p:txBody>
      </p:sp>
      <p:sp>
        <p:nvSpPr>
          <p:cNvPr id="177" name="Google Shape;177;p29"/>
          <p:cNvSpPr txBox="1"/>
          <p:nvPr/>
        </p:nvSpPr>
        <p:spPr>
          <a:xfrm>
            <a:off x="311700" y="3892000"/>
            <a:ext cx="8644200" cy="11328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GB" sz="1100" b="1">
                <a:solidFill>
                  <a:schemeClr val="dk1"/>
                </a:solidFill>
              </a:rPr>
              <a:t>Used AWS pipelines</a:t>
            </a:r>
            <a:endParaRPr sz="1100" b="1">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GB" sz="1100" b="1">
                <a:solidFill>
                  <a:schemeClr val="dk1"/>
                </a:solidFill>
              </a:rPr>
              <a:t>AWS CodeCommit </a:t>
            </a:r>
            <a:endParaRPr sz="1100">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GB" sz="1100" b="1">
                <a:solidFill>
                  <a:schemeClr val="dk1"/>
                </a:solidFill>
              </a:rPr>
              <a:t>AWS CodeBuild </a:t>
            </a:r>
            <a:endParaRPr sz="1100">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GB" sz="1100" b="1">
                <a:solidFill>
                  <a:schemeClr val="dk1"/>
                </a:solidFill>
              </a:rPr>
              <a:t>AWS CodeDeploy </a:t>
            </a:r>
            <a:endParaRPr sz="1100">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GB" sz="1100" b="1">
                <a:solidFill>
                  <a:schemeClr val="dk1"/>
                </a:solidFill>
              </a:rPr>
              <a:t>AWS CodePipeline </a:t>
            </a:r>
            <a:endParaRPr/>
          </a:p>
        </p:txBody>
      </p:sp>
      <p:pic>
        <p:nvPicPr>
          <p:cNvPr id="178" name="Google Shape;178;p29"/>
          <p:cNvPicPr preferRelativeResize="0"/>
          <p:nvPr/>
        </p:nvPicPr>
        <p:blipFill>
          <a:blip r:embed="rId3">
            <a:alphaModFix/>
          </a:blip>
          <a:stretch>
            <a:fillRect/>
          </a:stretch>
        </p:blipFill>
        <p:spPr>
          <a:xfrm>
            <a:off x="1065225" y="1017733"/>
            <a:ext cx="7137150" cy="2195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Agile (Scrum Methodology)</a:t>
            </a:r>
            <a:endParaRPr/>
          </a:p>
        </p:txBody>
      </p:sp>
      <p:sp>
        <p:nvSpPr>
          <p:cNvPr id="184" name="Google Shape;184;p30"/>
          <p:cNvSpPr txBox="1"/>
          <p:nvPr/>
        </p:nvSpPr>
        <p:spPr>
          <a:xfrm>
            <a:off x="311700" y="983850"/>
            <a:ext cx="4303800" cy="9381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GB" sz="1100" b="1" i="1">
                <a:solidFill>
                  <a:schemeClr val="dk1"/>
                </a:solidFill>
              </a:rPr>
              <a:t>Individuals and interactions </a:t>
            </a:r>
            <a:r>
              <a:rPr lang="en-GB" sz="1100" i="1">
                <a:solidFill>
                  <a:schemeClr val="dk1"/>
                </a:solidFill>
              </a:rPr>
              <a:t>over processes and tools</a:t>
            </a:r>
            <a:endParaRPr sz="1100" i="1">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i="1">
                <a:solidFill>
                  <a:schemeClr val="dk1"/>
                </a:solidFill>
              </a:rPr>
              <a:t>Working software</a:t>
            </a:r>
            <a:r>
              <a:rPr lang="en-GB" sz="1100" i="1">
                <a:solidFill>
                  <a:schemeClr val="dk1"/>
                </a:solidFill>
              </a:rPr>
              <a:t> over comprehensive documentation</a:t>
            </a:r>
            <a:endParaRPr sz="1100" i="1">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i="1">
                <a:solidFill>
                  <a:schemeClr val="dk1"/>
                </a:solidFill>
              </a:rPr>
              <a:t>Customer collaboration</a:t>
            </a:r>
            <a:r>
              <a:rPr lang="en-GB" sz="1100" i="1">
                <a:solidFill>
                  <a:schemeClr val="dk1"/>
                </a:solidFill>
              </a:rPr>
              <a:t> over contract negotiation</a:t>
            </a:r>
            <a:endParaRPr sz="1100" i="1">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i="1">
                <a:solidFill>
                  <a:schemeClr val="dk1"/>
                </a:solidFill>
              </a:rPr>
              <a:t>Responding to change</a:t>
            </a:r>
            <a:r>
              <a:rPr lang="en-GB" sz="1100" i="1">
                <a:solidFill>
                  <a:schemeClr val="dk1"/>
                </a:solidFill>
              </a:rPr>
              <a:t> over following a plan</a:t>
            </a:r>
            <a:endParaRPr sz="1100" i="1">
              <a:solidFill>
                <a:schemeClr val="dk1"/>
              </a:solidFill>
            </a:endParaRPr>
          </a:p>
        </p:txBody>
      </p:sp>
      <p:pic>
        <p:nvPicPr>
          <p:cNvPr id="185" name="Google Shape;185;p30"/>
          <p:cNvPicPr preferRelativeResize="0"/>
          <p:nvPr/>
        </p:nvPicPr>
        <p:blipFill>
          <a:blip r:embed="rId3">
            <a:alphaModFix/>
          </a:blip>
          <a:stretch>
            <a:fillRect/>
          </a:stretch>
        </p:blipFill>
        <p:spPr>
          <a:xfrm>
            <a:off x="2206900" y="2139450"/>
            <a:ext cx="6763706" cy="2916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title"/>
          </p:nvPr>
        </p:nvSpPr>
        <p:spPr>
          <a:xfrm>
            <a:off x="311700" y="445025"/>
            <a:ext cx="8520600" cy="656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Type of system- PAAS</a:t>
            </a:r>
            <a:endParaRPr/>
          </a:p>
          <a:p>
            <a:pPr marL="0" lvl="0" indent="0" algn="l" rtl="0">
              <a:spcBef>
                <a:spcPts val="0"/>
              </a:spcBef>
              <a:spcAft>
                <a:spcPts val="0"/>
              </a:spcAft>
              <a:buNone/>
            </a:pPr>
            <a:endParaRPr/>
          </a:p>
          <a:p>
            <a:pPr marL="457200" lvl="0" indent="-309879" algn="l" rtl="0">
              <a:lnSpc>
                <a:spcPct val="150000"/>
              </a:lnSpc>
              <a:spcBef>
                <a:spcPts val="0"/>
              </a:spcBef>
              <a:spcAft>
                <a:spcPts val="0"/>
              </a:spcAft>
              <a:buClr>
                <a:srgbClr val="16191F"/>
              </a:buClr>
              <a:buSzPct val="100000"/>
              <a:buFont typeface="Roboto"/>
              <a:buChar char="●"/>
            </a:pPr>
            <a:r>
              <a:rPr lang="en-GB" sz="1422">
                <a:solidFill>
                  <a:srgbClr val="16191F"/>
                </a:solidFill>
                <a:highlight>
                  <a:srgbClr val="FFFFFF"/>
                </a:highlight>
                <a:latin typeface="Roboto"/>
                <a:ea typeface="Roboto"/>
                <a:cs typeface="Roboto"/>
                <a:sym typeface="Roboto"/>
              </a:rPr>
              <a:t>Platform as a Service</a:t>
            </a:r>
            <a:endParaRPr sz="1422">
              <a:solidFill>
                <a:srgbClr val="16191F"/>
              </a:solidFill>
              <a:highlight>
                <a:srgbClr val="FFFFFF"/>
              </a:highlight>
              <a:latin typeface="Roboto"/>
              <a:ea typeface="Roboto"/>
              <a:cs typeface="Roboto"/>
              <a:sym typeface="Roboto"/>
            </a:endParaRPr>
          </a:p>
          <a:p>
            <a:pPr marL="457200" lvl="0" indent="-309879" algn="l" rtl="0">
              <a:lnSpc>
                <a:spcPct val="150000"/>
              </a:lnSpc>
              <a:spcBef>
                <a:spcPts val="0"/>
              </a:spcBef>
              <a:spcAft>
                <a:spcPts val="0"/>
              </a:spcAft>
              <a:buClr>
                <a:srgbClr val="16191F"/>
              </a:buClr>
              <a:buSzPct val="100000"/>
              <a:buFont typeface="Roboto"/>
              <a:buChar char="●"/>
            </a:pPr>
            <a:r>
              <a:rPr lang="en-GB" sz="1422">
                <a:solidFill>
                  <a:srgbClr val="16191F"/>
                </a:solidFill>
                <a:highlight>
                  <a:srgbClr val="FFFFFF"/>
                </a:highlight>
                <a:latin typeface="Roboto"/>
                <a:ea typeface="Roboto"/>
                <a:cs typeface="Roboto"/>
                <a:sym typeface="Roboto"/>
              </a:rPr>
              <a:t>Removes the need for your organization to manage the underlying infrastructure (usually hardware and operating systems).</a:t>
            </a:r>
            <a:endParaRPr sz="1422">
              <a:solidFill>
                <a:srgbClr val="16191F"/>
              </a:solidFill>
              <a:highlight>
                <a:srgbClr val="FFFFFF"/>
              </a:highlight>
              <a:latin typeface="Roboto"/>
              <a:ea typeface="Roboto"/>
              <a:cs typeface="Roboto"/>
              <a:sym typeface="Roboto"/>
            </a:endParaRPr>
          </a:p>
          <a:p>
            <a:pPr marL="457200" lvl="0" indent="-309879" algn="l" rtl="0">
              <a:lnSpc>
                <a:spcPct val="150000"/>
              </a:lnSpc>
              <a:spcBef>
                <a:spcPts val="0"/>
              </a:spcBef>
              <a:spcAft>
                <a:spcPts val="0"/>
              </a:spcAft>
              <a:buClr>
                <a:srgbClr val="16191F"/>
              </a:buClr>
              <a:buSzPct val="100000"/>
              <a:buFont typeface="Roboto"/>
              <a:buChar char="●"/>
            </a:pPr>
            <a:r>
              <a:rPr lang="en-GB" sz="1422">
                <a:solidFill>
                  <a:srgbClr val="16191F"/>
                </a:solidFill>
                <a:highlight>
                  <a:srgbClr val="FFFFFF"/>
                </a:highlight>
                <a:latin typeface="Roboto"/>
                <a:ea typeface="Roboto"/>
                <a:cs typeface="Roboto"/>
                <a:sym typeface="Roboto"/>
              </a:rPr>
              <a:t>Allows you to focus on the deployment and management of your applications.</a:t>
            </a:r>
            <a:endParaRPr sz="1422">
              <a:solidFill>
                <a:srgbClr val="16191F"/>
              </a:solidFill>
              <a:highlight>
                <a:srgbClr val="FFFFFF"/>
              </a:highlight>
              <a:latin typeface="Roboto"/>
              <a:ea typeface="Roboto"/>
              <a:cs typeface="Roboto"/>
              <a:sym typeface="Roboto"/>
            </a:endParaRPr>
          </a:p>
          <a:p>
            <a:pPr marL="457200" lvl="0" indent="-309879" algn="l" rtl="0">
              <a:lnSpc>
                <a:spcPct val="150000"/>
              </a:lnSpc>
              <a:spcBef>
                <a:spcPts val="0"/>
              </a:spcBef>
              <a:spcAft>
                <a:spcPts val="0"/>
              </a:spcAft>
              <a:buClr>
                <a:srgbClr val="16191F"/>
              </a:buClr>
              <a:buSzPct val="100000"/>
              <a:buFont typeface="Roboto"/>
              <a:buChar char="●"/>
            </a:pPr>
            <a:r>
              <a:rPr lang="en-GB" sz="1422">
                <a:solidFill>
                  <a:srgbClr val="16191F"/>
                </a:solidFill>
                <a:highlight>
                  <a:srgbClr val="FFFFFF"/>
                </a:highlight>
                <a:latin typeface="Roboto"/>
                <a:ea typeface="Roboto"/>
                <a:cs typeface="Roboto"/>
                <a:sym typeface="Roboto"/>
              </a:rPr>
              <a:t>helps you be more efficient as you don’t need to worry about resource procurement, capacity planning, software maintenance, patching, or any of the other undifferentiated heavy lifting involved in running your application.</a:t>
            </a:r>
            <a:endParaRPr sz="1422">
              <a:solidFill>
                <a:srgbClr val="16191F"/>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2647275" y="116550"/>
            <a:ext cx="2712600" cy="4773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sz="2400"/>
              <a:t>Content Page</a:t>
            </a:r>
            <a:endParaRPr sz="2400"/>
          </a:p>
        </p:txBody>
      </p:sp>
      <p:sp>
        <p:nvSpPr>
          <p:cNvPr id="61" name="Google Shape;61;p14"/>
          <p:cNvSpPr txBox="1"/>
          <p:nvPr/>
        </p:nvSpPr>
        <p:spPr>
          <a:xfrm>
            <a:off x="2247325" y="715425"/>
            <a:ext cx="5153700" cy="4063500"/>
          </a:xfrm>
          <a:prstGeom prst="rect">
            <a:avLst/>
          </a:prstGeom>
          <a:noFill/>
          <a:ln>
            <a:noFill/>
          </a:ln>
        </p:spPr>
        <p:txBody>
          <a:bodyPr spcFirstLastPara="1" wrap="square" lIns="91425" tIns="91425" rIns="91425" bIns="91425" anchor="ctr" anchorCtr="0">
            <a:spAutoFit/>
          </a:bodyPr>
          <a:lstStyle/>
          <a:p>
            <a:pPr marL="457200" lvl="0" indent="-317500" algn="l" rtl="0">
              <a:spcBef>
                <a:spcPts val="0"/>
              </a:spcBef>
              <a:spcAft>
                <a:spcPts val="0"/>
              </a:spcAft>
              <a:buSzPts val="1400"/>
              <a:buAutoNum type="arabicParenR"/>
            </a:pPr>
            <a:r>
              <a:rPr lang="en-GB"/>
              <a:t>EDT</a:t>
            </a:r>
            <a:endParaRPr/>
          </a:p>
          <a:p>
            <a:pPr marL="457200" lvl="0" indent="-317500" algn="l" rtl="0">
              <a:spcBef>
                <a:spcPts val="0"/>
              </a:spcBef>
              <a:spcAft>
                <a:spcPts val="0"/>
              </a:spcAft>
              <a:buSzPts val="1400"/>
              <a:buAutoNum type="arabicParenR"/>
            </a:pPr>
            <a:r>
              <a:rPr lang="en-GB"/>
              <a:t>Business Case and Assumptions</a:t>
            </a:r>
            <a:endParaRPr/>
          </a:p>
          <a:p>
            <a:pPr marL="457200" lvl="0" indent="-317500" algn="l" rtl="0">
              <a:spcBef>
                <a:spcPts val="0"/>
              </a:spcBef>
              <a:spcAft>
                <a:spcPts val="0"/>
              </a:spcAft>
              <a:buSzPts val="1400"/>
              <a:buAutoNum type="arabicParenR"/>
            </a:pPr>
            <a:r>
              <a:rPr lang="en-GB"/>
              <a:t>Hypothesis Statement and MVP</a:t>
            </a:r>
            <a:endParaRPr/>
          </a:p>
          <a:p>
            <a:pPr marL="457200" lvl="0" indent="-317500" algn="l" rtl="0">
              <a:spcBef>
                <a:spcPts val="0"/>
              </a:spcBef>
              <a:spcAft>
                <a:spcPts val="0"/>
              </a:spcAft>
              <a:buSzPts val="1400"/>
              <a:buAutoNum type="arabicParenR"/>
            </a:pPr>
            <a:r>
              <a:rPr lang="en-GB"/>
              <a:t>Product Roadmap</a:t>
            </a:r>
            <a:endParaRPr/>
          </a:p>
          <a:p>
            <a:pPr marL="457200" lvl="0" indent="-317500" algn="l" rtl="0">
              <a:spcBef>
                <a:spcPts val="0"/>
              </a:spcBef>
              <a:spcAft>
                <a:spcPts val="0"/>
              </a:spcAft>
              <a:buSzPts val="1400"/>
              <a:buAutoNum type="arabicParenR"/>
            </a:pPr>
            <a:r>
              <a:rPr lang="en-GB"/>
              <a:t>Multichannel</a:t>
            </a:r>
            <a:endParaRPr/>
          </a:p>
          <a:p>
            <a:pPr marL="457200" lvl="0" indent="-317500" algn="l" rtl="0">
              <a:spcBef>
                <a:spcPts val="0"/>
              </a:spcBef>
              <a:spcAft>
                <a:spcPts val="0"/>
              </a:spcAft>
              <a:buSzPts val="1400"/>
              <a:buAutoNum type="arabicParenR"/>
            </a:pPr>
            <a:r>
              <a:rPr lang="en-GB"/>
              <a:t>DevOps and Agile</a:t>
            </a:r>
            <a:endParaRPr/>
          </a:p>
          <a:p>
            <a:pPr marL="457200" lvl="0" indent="-317500" algn="l" rtl="0">
              <a:spcBef>
                <a:spcPts val="0"/>
              </a:spcBef>
              <a:spcAft>
                <a:spcPts val="0"/>
              </a:spcAft>
              <a:buSzPts val="1400"/>
              <a:buAutoNum type="arabicParenR"/>
            </a:pPr>
            <a:r>
              <a:rPr lang="en-GB"/>
              <a:t>Hybrid cloud and PaaS</a:t>
            </a:r>
            <a:endParaRPr/>
          </a:p>
          <a:p>
            <a:pPr marL="457200" lvl="0" indent="-317500" algn="l" rtl="0">
              <a:spcBef>
                <a:spcPts val="0"/>
              </a:spcBef>
              <a:spcAft>
                <a:spcPts val="0"/>
              </a:spcAft>
              <a:buSzPts val="1400"/>
              <a:buAutoNum type="arabicParenR"/>
            </a:pPr>
            <a:r>
              <a:rPr lang="en-GB">
                <a:solidFill>
                  <a:schemeClr val="dk1"/>
                </a:solidFill>
              </a:rPr>
              <a:t>Cloud Architecture overview</a:t>
            </a:r>
            <a:endParaRPr>
              <a:solidFill>
                <a:schemeClr val="dk1"/>
              </a:solidFill>
            </a:endParaRPr>
          </a:p>
          <a:p>
            <a:pPr marL="457200" lvl="0" indent="-317500" algn="l" rtl="0">
              <a:spcBef>
                <a:spcPts val="0"/>
              </a:spcBef>
              <a:spcAft>
                <a:spcPts val="0"/>
              </a:spcAft>
              <a:buSzPts val="1400"/>
              <a:buAutoNum type="arabicParenR"/>
            </a:pPr>
            <a:r>
              <a:rPr lang="en-GB">
                <a:solidFill>
                  <a:schemeClr val="dk1"/>
                </a:solidFill>
              </a:rPr>
              <a:t>Static Traffic</a:t>
            </a:r>
            <a:endParaRPr>
              <a:solidFill>
                <a:schemeClr val="dk1"/>
              </a:solidFill>
            </a:endParaRPr>
          </a:p>
          <a:p>
            <a:pPr marL="457200" lvl="0" indent="-317500" algn="l" rtl="0">
              <a:spcBef>
                <a:spcPts val="0"/>
              </a:spcBef>
              <a:spcAft>
                <a:spcPts val="0"/>
              </a:spcAft>
              <a:buSzPts val="1400"/>
              <a:buAutoNum type="arabicParenR"/>
            </a:pPr>
            <a:r>
              <a:rPr lang="en-GB">
                <a:solidFill>
                  <a:schemeClr val="dk1"/>
                </a:solidFill>
              </a:rPr>
              <a:t>Authentication </a:t>
            </a:r>
            <a:endParaRPr>
              <a:solidFill>
                <a:schemeClr val="dk1"/>
              </a:solidFill>
            </a:endParaRPr>
          </a:p>
          <a:p>
            <a:pPr marL="457200" lvl="0" indent="-317500" algn="l" rtl="0">
              <a:spcBef>
                <a:spcPts val="0"/>
              </a:spcBef>
              <a:spcAft>
                <a:spcPts val="0"/>
              </a:spcAft>
              <a:buSzPts val="1400"/>
              <a:buAutoNum type="arabicParenR"/>
            </a:pPr>
            <a:r>
              <a:rPr lang="en-GB">
                <a:solidFill>
                  <a:schemeClr val="dk1"/>
                </a:solidFill>
              </a:rPr>
              <a:t>API Gateway</a:t>
            </a:r>
            <a:endParaRPr>
              <a:solidFill>
                <a:schemeClr val="dk1"/>
              </a:solidFill>
            </a:endParaRPr>
          </a:p>
          <a:p>
            <a:pPr marL="457200" lvl="0" indent="-317500" algn="l" rtl="0">
              <a:spcBef>
                <a:spcPts val="0"/>
              </a:spcBef>
              <a:spcAft>
                <a:spcPts val="0"/>
              </a:spcAft>
              <a:buSzPts val="1400"/>
              <a:buAutoNum type="arabicParenR"/>
            </a:pPr>
            <a:r>
              <a:rPr lang="en-GB">
                <a:solidFill>
                  <a:schemeClr val="dk1"/>
                </a:solidFill>
              </a:rPr>
              <a:t>Microservices</a:t>
            </a:r>
            <a:endParaRPr>
              <a:solidFill>
                <a:schemeClr val="dk1"/>
              </a:solidFill>
            </a:endParaRPr>
          </a:p>
          <a:p>
            <a:pPr marL="457200" lvl="0" indent="-317500" algn="l" rtl="0">
              <a:spcBef>
                <a:spcPts val="0"/>
              </a:spcBef>
              <a:spcAft>
                <a:spcPts val="0"/>
              </a:spcAft>
              <a:buSzPts val="1400"/>
              <a:buAutoNum type="arabicParenR"/>
            </a:pPr>
            <a:r>
              <a:rPr lang="en-GB">
                <a:solidFill>
                  <a:schemeClr val="dk1"/>
                </a:solidFill>
              </a:rPr>
              <a:t>AWS Steps Function flow</a:t>
            </a:r>
            <a:endParaRPr>
              <a:solidFill>
                <a:schemeClr val="dk1"/>
              </a:solidFill>
            </a:endParaRPr>
          </a:p>
          <a:p>
            <a:pPr marL="457200" lvl="0" indent="-317500" algn="l" rtl="0">
              <a:spcBef>
                <a:spcPts val="0"/>
              </a:spcBef>
              <a:spcAft>
                <a:spcPts val="0"/>
              </a:spcAft>
              <a:buSzPts val="1400"/>
              <a:buAutoNum type="arabicParenR"/>
            </a:pPr>
            <a:r>
              <a:rPr lang="en-GB">
                <a:solidFill>
                  <a:schemeClr val="dk1"/>
                </a:solidFill>
              </a:rPr>
              <a:t>VPC Payment</a:t>
            </a:r>
            <a:endParaRPr>
              <a:solidFill>
                <a:schemeClr val="dk1"/>
              </a:solidFill>
            </a:endParaRPr>
          </a:p>
          <a:p>
            <a:pPr marL="457200" lvl="0" indent="-317500" algn="l" rtl="0">
              <a:spcBef>
                <a:spcPts val="0"/>
              </a:spcBef>
              <a:spcAft>
                <a:spcPts val="0"/>
              </a:spcAft>
              <a:buClr>
                <a:schemeClr val="dk1"/>
              </a:buClr>
              <a:buSzPts val="1400"/>
              <a:buAutoNum type="arabicParenR"/>
            </a:pPr>
            <a:r>
              <a:rPr lang="en-GB">
                <a:solidFill>
                  <a:schemeClr val="dk1"/>
                </a:solidFill>
              </a:rPr>
              <a:t>DynamoDB</a:t>
            </a:r>
            <a:endParaRPr>
              <a:solidFill>
                <a:schemeClr val="dk1"/>
              </a:solidFill>
            </a:endParaRPr>
          </a:p>
          <a:p>
            <a:pPr marL="457200" lvl="0" indent="-317500" algn="l" rtl="0">
              <a:spcBef>
                <a:spcPts val="0"/>
              </a:spcBef>
              <a:spcAft>
                <a:spcPts val="0"/>
              </a:spcAft>
              <a:buClr>
                <a:schemeClr val="dk1"/>
              </a:buClr>
              <a:buSzPts val="1400"/>
              <a:buAutoNum type="arabicParenR"/>
            </a:pPr>
            <a:r>
              <a:rPr lang="en-GB">
                <a:solidFill>
                  <a:schemeClr val="dk1"/>
                </a:solidFill>
              </a:rPr>
              <a:t>LEX Chat bot</a:t>
            </a:r>
            <a:endParaRPr>
              <a:solidFill>
                <a:schemeClr val="dk1"/>
              </a:solidFill>
            </a:endParaRPr>
          </a:p>
          <a:p>
            <a:pPr marL="457200" lvl="0" indent="-317500" algn="l" rtl="0">
              <a:spcBef>
                <a:spcPts val="0"/>
              </a:spcBef>
              <a:spcAft>
                <a:spcPts val="0"/>
              </a:spcAft>
              <a:buClr>
                <a:schemeClr val="dk1"/>
              </a:buClr>
              <a:buSzPts val="1400"/>
              <a:buAutoNum type="arabicParenR"/>
            </a:pPr>
            <a:r>
              <a:rPr lang="en-GB">
                <a:solidFill>
                  <a:schemeClr val="dk1"/>
                </a:solidFill>
              </a:rPr>
              <a:t>Data analysis</a:t>
            </a:r>
            <a:endParaRPr>
              <a:solidFill>
                <a:schemeClr val="dk1"/>
              </a:solidFill>
            </a:endParaRPr>
          </a:p>
          <a:p>
            <a:pPr marL="457200" lvl="0" indent="-317500" algn="l" rtl="0">
              <a:spcBef>
                <a:spcPts val="0"/>
              </a:spcBef>
              <a:spcAft>
                <a:spcPts val="0"/>
              </a:spcAft>
              <a:buClr>
                <a:schemeClr val="dk1"/>
              </a:buClr>
              <a:buSzPts val="1400"/>
              <a:buAutoNum type="arabicParenR"/>
            </a:pPr>
            <a:r>
              <a:rPr lang="en-GB">
                <a:solidFill>
                  <a:schemeClr val="dk1"/>
                </a:solidFill>
              </a:rPr>
              <a:t>Security</a:t>
            </a:r>
            <a:endParaRPr>
              <a:solidFill>
                <a:schemeClr val="dk1"/>
              </a:solidFill>
            </a:endParaRPr>
          </a:p>
        </p:txBody>
      </p:sp>
      <p:sp>
        <p:nvSpPr>
          <p:cNvPr id="62" name="Google Shape;62;p14"/>
          <p:cNvSpPr txBox="1"/>
          <p:nvPr/>
        </p:nvSpPr>
        <p:spPr>
          <a:xfrm>
            <a:off x="4661475" y="1082600"/>
            <a:ext cx="292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Hybrid Cloud</a:t>
            </a:r>
            <a:endParaRPr/>
          </a:p>
          <a:p>
            <a:pPr marL="0" lvl="0" indent="0" algn="l" rtl="0">
              <a:spcBef>
                <a:spcPts val="0"/>
              </a:spcBef>
              <a:spcAft>
                <a:spcPts val="0"/>
              </a:spcAft>
              <a:buNone/>
            </a:pPr>
            <a:endParaRPr/>
          </a:p>
          <a:p>
            <a:pPr marL="457200" lvl="0" indent="-309879" algn="l" rtl="0">
              <a:spcBef>
                <a:spcPts val="0"/>
              </a:spcBef>
              <a:spcAft>
                <a:spcPts val="0"/>
              </a:spcAft>
              <a:buClr>
                <a:srgbClr val="16191F"/>
              </a:buClr>
              <a:buSzPct val="100000"/>
              <a:buFont typeface="Roboto"/>
              <a:buChar char="●"/>
            </a:pPr>
            <a:r>
              <a:rPr lang="en-GB" sz="1422">
                <a:solidFill>
                  <a:srgbClr val="16191F"/>
                </a:solidFill>
                <a:highlight>
                  <a:srgbClr val="FFFFFF"/>
                </a:highlight>
                <a:latin typeface="Roboto"/>
                <a:ea typeface="Roboto"/>
                <a:cs typeface="Roboto"/>
                <a:sym typeface="Roboto"/>
              </a:rPr>
              <a:t>To connect infrastructure and applications between cloud-based resources and existing resources that are not located in the cloud. </a:t>
            </a:r>
            <a:endParaRPr sz="1422">
              <a:solidFill>
                <a:srgbClr val="16191F"/>
              </a:solidFill>
              <a:highlight>
                <a:srgbClr val="FFFFFF"/>
              </a:highlight>
              <a:latin typeface="Roboto"/>
              <a:ea typeface="Roboto"/>
              <a:cs typeface="Roboto"/>
              <a:sym typeface="Roboto"/>
            </a:endParaRPr>
          </a:p>
          <a:p>
            <a:pPr marL="0" lvl="0" indent="0" algn="l" rtl="0">
              <a:spcBef>
                <a:spcPts val="0"/>
              </a:spcBef>
              <a:spcAft>
                <a:spcPts val="0"/>
              </a:spcAft>
              <a:buNone/>
            </a:pPr>
            <a:endParaRPr sz="1422">
              <a:solidFill>
                <a:srgbClr val="16191F"/>
              </a:solidFill>
              <a:highlight>
                <a:srgbClr val="FFFFFF"/>
              </a:highlight>
              <a:latin typeface="Roboto"/>
              <a:ea typeface="Roboto"/>
              <a:cs typeface="Roboto"/>
              <a:sym typeface="Roboto"/>
            </a:endParaRPr>
          </a:p>
          <a:p>
            <a:pPr marL="457200" lvl="0" indent="-309879" algn="l" rtl="0">
              <a:spcBef>
                <a:spcPts val="0"/>
              </a:spcBef>
              <a:spcAft>
                <a:spcPts val="0"/>
              </a:spcAft>
              <a:buClr>
                <a:srgbClr val="16191F"/>
              </a:buClr>
              <a:buSzPct val="100000"/>
              <a:buFont typeface="Roboto"/>
              <a:buChar char="●"/>
            </a:pPr>
            <a:r>
              <a:rPr lang="en-GB" sz="1422">
                <a:solidFill>
                  <a:srgbClr val="16191F"/>
                </a:solidFill>
                <a:highlight>
                  <a:srgbClr val="FFFFFF"/>
                </a:highlight>
                <a:latin typeface="Roboto"/>
                <a:ea typeface="Roboto"/>
                <a:cs typeface="Roboto"/>
                <a:sym typeface="Roboto"/>
              </a:rPr>
              <a:t>The most common method of hybrid deployment is between the cloud and existing on-premises infrastructure.</a:t>
            </a:r>
            <a:endParaRPr sz="1422">
              <a:solidFill>
                <a:srgbClr val="16191F"/>
              </a:solidFill>
              <a:highlight>
                <a:srgbClr val="FFFFFF"/>
              </a:highlight>
              <a:latin typeface="Roboto"/>
              <a:ea typeface="Roboto"/>
              <a:cs typeface="Roboto"/>
              <a:sym typeface="Roboto"/>
            </a:endParaRPr>
          </a:p>
          <a:p>
            <a:pPr marL="0" lvl="0" indent="0" algn="l" rtl="0">
              <a:spcBef>
                <a:spcPts val="0"/>
              </a:spcBef>
              <a:spcAft>
                <a:spcPts val="0"/>
              </a:spcAft>
              <a:buNone/>
            </a:pPr>
            <a:endParaRPr sz="1422">
              <a:solidFill>
                <a:srgbClr val="16191F"/>
              </a:solidFill>
              <a:highlight>
                <a:srgbClr val="FFFFFF"/>
              </a:highlight>
              <a:latin typeface="Roboto"/>
              <a:ea typeface="Roboto"/>
              <a:cs typeface="Roboto"/>
              <a:sym typeface="Roboto"/>
            </a:endParaRPr>
          </a:p>
          <a:p>
            <a:pPr marL="457200" lvl="0" indent="-309879" algn="l" rtl="0">
              <a:spcBef>
                <a:spcPts val="0"/>
              </a:spcBef>
              <a:spcAft>
                <a:spcPts val="0"/>
              </a:spcAft>
              <a:buClr>
                <a:srgbClr val="16191F"/>
              </a:buClr>
              <a:buSzPct val="100000"/>
              <a:buFont typeface="Roboto"/>
              <a:buChar char="●"/>
            </a:pPr>
            <a:r>
              <a:rPr lang="en-GB" sz="1422">
                <a:solidFill>
                  <a:srgbClr val="16191F"/>
                </a:solidFill>
                <a:highlight>
                  <a:srgbClr val="FFFFFF"/>
                </a:highlight>
                <a:latin typeface="Roboto"/>
                <a:ea typeface="Roboto"/>
                <a:cs typeface="Roboto"/>
                <a:sym typeface="Roboto"/>
              </a:rPr>
              <a:t>To extend, and grow, an organization's infrastructure into the cloud while connecting cloud resources to the internal system. </a:t>
            </a:r>
            <a:endParaRPr sz="3022"/>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33"/>
          <p:cNvPicPr preferRelativeResize="0"/>
          <p:nvPr/>
        </p:nvPicPr>
        <p:blipFill>
          <a:blip r:embed="rId3">
            <a:alphaModFix/>
          </a:blip>
          <a:stretch>
            <a:fillRect/>
          </a:stretch>
        </p:blipFill>
        <p:spPr>
          <a:xfrm>
            <a:off x="7475" y="86975"/>
            <a:ext cx="8987974" cy="4825439"/>
          </a:xfrm>
          <a:prstGeom prst="rect">
            <a:avLst/>
          </a:prstGeom>
          <a:noFill/>
          <a:ln>
            <a:noFill/>
          </a:ln>
        </p:spPr>
      </p:pic>
      <p:sp>
        <p:nvSpPr>
          <p:cNvPr id="201" name="Google Shape;201;p33"/>
          <p:cNvSpPr txBox="1">
            <a:spLocks noGrp="1"/>
          </p:cNvSpPr>
          <p:nvPr>
            <p:ph type="title"/>
          </p:nvPr>
        </p:nvSpPr>
        <p:spPr>
          <a:xfrm>
            <a:off x="6404000" y="86975"/>
            <a:ext cx="33078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Cloud Architecture</a:t>
            </a:r>
            <a:endParaRPr/>
          </a:p>
        </p:txBody>
      </p:sp>
      <p:sp>
        <p:nvSpPr>
          <p:cNvPr id="202" name="Google Shape;202;p33"/>
          <p:cNvSpPr txBox="1"/>
          <p:nvPr/>
        </p:nvSpPr>
        <p:spPr>
          <a:xfrm flipH="1">
            <a:off x="8066700" y="672500"/>
            <a:ext cx="963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Aws cloud</a:t>
            </a:r>
            <a:endParaRPr sz="1000"/>
          </a:p>
        </p:txBody>
      </p:sp>
      <p:pic>
        <p:nvPicPr>
          <p:cNvPr id="203" name="Google Shape;203;p33"/>
          <p:cNvPicPr preferRelativeResize="0"/>
          <p:nvPr/>
        </p:nvPicPr>
        <p:blipFill>
          <a:blip r:embed="rId4">
            <a:alphaModFix/>
          </a:blip>
          <a:stretch>
            <a:fillRect/>
          </a:stretch>
        </p:blipFill>
        <p:spPr>
          <a:xfrm>
            <a:off x="7666733" y="641825"/>
            <a:ext cx="400050" cy="400050"/>
          </a:xfrm>
          <a:prstGeom prst="rect">
            <a:avLst/>
          </a:prstGeom>
          <a:noFill/>
          <a:ln>
            <a:noFill/>
          </a:ln>
        </p:spPr>
      </p:pic>
      <p:grpSp>
        <p:nvGrpSpPr>
          <p:cNvPr id="204" name="Google Shape;204;p33"/>
          <p:cNvGrpSpPr/>
          <p:nvPr/>
        </p:nvGrpSpPr>
        <p:grpSpPr>
          <a:xfrm>
            <a:off x="2861277" y="86975"/>
            <a:ext cx="3017648" cy="1345200"/>
            <a:chOff x="2861277" y="86975"/>
            <a:chExt cx="3017648" cy="1345200"/>
          </a:xfrm>
        </p:grpSpPr>
        <p:sp>
          <p:nvSpPr>
            <p:cNvPr id="205" name="Google Shape;205;p33"/>
            <p:cNvSpPr/>
            <p:nvPr/>
          </p:nvSpPr>
          <p:spPr>
            <a:xfrm>
              <a:off x="2971025" y="86975"/>
              <a:ext cx="2907900" cy="1345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6" name="Google Shape;206;p33"/>
            <p:cNvPicPr preferRelativeResize="0"/>
            <p:nvPr/>
          </p:nvPicPr>
          <p:blipFill rotWithShape="1">
            <a:blip r:embed="rId5">
              <a:alphaModFix/>
            </a:blip>
            <a:srcRect l="12388"/>
            <a:stretch/>
          </p:blipFill>
          <p:spPr>
            <a:xfrm>
              <a:off x="2861277" y="473225"/>
              <a:ext cx="525075" cy="572700"/>
            </a:xfrm>
            <a:prstGeom prst="rect">
              <a:avLst/>
            </a:prstGeom>
            <a:noFill/>
            <a:ln>
              <a:noFill/>
            </a:ln>
          </p:spPr>
        </p:pic>
        <p:pic>
          <p:nvPicPr>
            <p:cNvPr id="207" name="Google Shape;207;p33"/>
            <p:cNvPicPr preferRelativeResize="0"/>
            <p:nvPr/>
          </p:nvPicPr>
          <p:blipFill>
            <a:blip r:embed="rId6">
              <a:alphaModFix/>
            </a:blip>
            <a:stretch>
              <a:fillRect/>
            </a:stretch>
          </p:blipFill>
          <p:spPr>
            <a:xfrm>
              <a:off x="3827625" y="512337"/>
              <a:ext cx="475242" cy="494475"/>
            </a:xfrm>
            <a:prstGeom prst="rect">
              <a:avLst/>
            </a:prstGeom>
            <a:noFill/>
            <a:ln>
              <a:noFill/>
            </a:ln>
          </p:spPr>
        </p:pic>
        <p:grpSp>
          <p:nvGrpSpPr>
            <p:cNvPr id="208" name="Google Shape;208;p33"/>
            <p:cNvGrpSpPr/>
            <p:nvPr/>
          </p:nvGrpSpPr>
          <p:grpSpPr>
            <a:xfrm>
              <a:off x="4657300" y="512325"/>
              <a:ext cx="763570" cy="498875"/>
              <a:chOff x="4733500" y="512325"/>
              <a:chExt cx="763570" cy="498875"/>
            </a:xfrm>
          </p:grpSpPr>
          <p:pic>
            <p:nvPicPr>
              <p:cNvPr id="209" name="Google Shape;209;p33"/>
              <p:cNvPicPr preferRelativeResize="0"/>
              <p:nvPr/>
            </p:nvPicPr>
            <p:blipFill>
              <a:blip r:embed="rId7">
                <a:alphaModFix/>
              </a:blip>
              <a:stretch>
                <a:fillRect/>
              </a:stretch>
            </p:blipFill>
            <p:spPr>
              <a:xfrm>
                <a:off x="4953884" y="512325"/>
                <a:ext cx="400050" cy="380375"/>
              </a:xfrm>
              <a:prstGeom prst="rect">
                <a:avLst/>
              </a:prstGeom>
              <a:noFill/>
              <a:ln>
                <a:noFill/>
              </a:ln>
            </p:spPr>
          </p:pic>
          <p:pic>
            <p:nvPicPr>
              <p:cNvPr id="210" name="Google Shape;210;p33"/>
              <p:cNvPicPr preferRelativeResize="0"/>
              <p:nvPr/>
            </p:nvPicPr>
            <p:blipFill>
              <a:blip r:embed="rId8">
                <a:alphaModFix/>
              </a:blip>
              <a:stretch>
                <a:fillRect/>
              </a:stretch>
            </p:blipFill>
            <p:spPr>
              <a:xfrm>
                <a:off x="4733500" y="892700"/>
                <a:ext cx="763570" cy="118500"/>
              </a:xfrm>
              <a:prstGeom prst="rect">
                <a:avLst/>
              </a:prstGeom>
              <a:noFill/>
              <a:ln>
                <a:noFill/>
              </a:ln>
            </p:spPr>
          </p:pic>
        </p:grpSp>
        <p:cxnSp>
          <p:nvCxnSpPr>
            <p:cNvPr id="211" name="Google Shape;211;p33"/>
            <p:cNvCxnSpPr/>
            <p:nvPr/>
          </p:nvCxnSpPr>
          <p:spPr>
            <a:xfrm>
              <a:off x="4226675" y="759563"/>
              <a:ext cx="658500" cy="0"/>
            </a:xfrm>
            <a:prstGeom prst="straightConnector1">
              <a:avLst/>
            </a:prstGeom>
            <a:noFill/>
            <a:ln w="9525" cap="flat" cmpd="sng">
              <a:solidFill>
                <a:srgbClr val="007EB9"/>
              </a:solidFill>
              <a:prstDash val="solid"/>
              <a:round/>
              <a:headEnd type="stealth" w="med" len="med"/>
              <a:tailEnd type="stealth" w="med" len="med"/>
            </a:ln>
          </p:spPr>
        </p:cxnSp>
        <p:cxnSp>
          <p:nvCxnSpPr>
            <p:cNvPr id="212" name="Google Shape;212;p33"/>
            <p:cNvCxnSpPr/>
            <p:nvPr/>
          </p:nvCxnSpPr>
          <p:spPr>
            <a:xfrm>
              <a:off x="3245325" y="759575"/>
              <a:ext cx="658500" cy="0"/>
            </a:xfrm>
            <a:prstGeom prst="straightConnector1">
              <a:avLst/>
            </a:prstGeom>
            <a:noFill/>
            <a:ln w="9525" cap="flat" cmpd="sng">
              <a:solidFill>
                <a:srgbClr val="007EB9"/>
              </a:solidFill>
              <a:prstDash val="solid"/>
              <a:round/>
              <a:headEnd type="stealth" w="med" len="med"/>
              <a:tailEnd type="stealth" w="med" len="med"/>
            </a:ln>
          </p:spPr>
        </p:cxn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38400" y="272800"/>
            <a:ext cx="4608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Static Traffic - </a:t>
            </a:r>
            <a:r>
              <a:rPr lang="en-GB" sz="1800" i="1">
                <a:solidFill>
                  <a:schemeClr val="dk2"/>
                </a:solidFill>
              </a:rPr>
              <a:t>Cloudfront and aws s3</a:t>
            </a:r>
            <a:endParaRPr sz="1400" i="1"/>
          </a:p>
          <a:p>
            <a:pPr marL="0" lvl="0" indent="0" algn="l" rtl="0">
              <a:spcBef>
                <a:spcPts val="0"/>
              </a:spcBef>
              <a:spcAft>
                <a:spcPts val="0"/>
              </a:spcAft>
              <a:buNone/>
            </a:pPr>
            <a:endParaRPr/>
          </a:p>
        </p:txBody>
      </p:sp>
      <p:sp>
        <p:nvSpPr>
          <p:cNvPr id="218" name="Google Shape;218;p34"/>
          <p:cNvSpPr txBox="1">
            <a:spLocks noGrp="1"/>
          </p:cNvSpPr>
          <p:nvPr>
            <p:ph type="body" idx="1"/>
          </p:nvPr>
        </p:nvSpPr>
        <p:spPr>
          <a:xfrm>
            <a:off x="464100" y="977100"/>
            <a:ext cx="8301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1050">
                <a:solidFill>
                  <a:srgbClr val="333333"/>
                </a:solidFill>
              </a:rPr>
              <a:t>If you have a website, application, or another web resource, you probably have static content. Static content includes files like images, videos, or music.</a:t>
            </a:r>
            <a:endParaRPr sz="1050">
              <a:solidFill>
                <a:srgbClr val="333333"/>
              </a:solidFill>
            </a:endParaRPr>
          </a:p>
          <a:p>
            <a:pPr marL="0" lvl="0" indent="0" algn="l" rtl="0">
              <a:spcBef>
                <a:spcPts val="1200"/>
              </a:spcBef>
              <a:spcAft>
                <a:spcPts val="0"/>
              </a:spcAft>
              <a:buNone/>
            </a:pPr>
            <a:endParaRPr sz="1050">
              <a:solidFill>
                <a:srgbClr val="333333"/>
              </a:solidFill>
            </a:endParaRPr>
          </a:p>
          <a:p>
            <a:pPr marL="0" lvl="0" indent="0" algn="l" rtl="0">
              <a:spcBef>
                <a:spcPts val="1200"/>
              </a:spcBef>
              <a:spcAft>
                <a:spcPts val="0"/>
              </a:spcAft>
              <a:buClr>
                <a:schemeClr val="dk1"/>
              </a:buClr>
              <a:buSzPts val="1100"/>
              <a:buFont typeface="Arial"/>
              <a:buNone/>
            </a:pPr>
            <a:r>
              <a:rPr lang="en-GB"/>
              <a:t>AWS S3 </a:t>
            </a:r>
            <a:r>
              <a:rPr lang="en-GB" sz="1200" i="1"/>
              <a:t>Object Storage Service</a:t>
            </a:r>
            <a:endParaRPr sz="1200" i="1">
              <a:solidFill>
                <a:srgbClr val="333333"/>
              </a:solidFill>
            </a:endParaRPr>
          </a:p>
          <a:p>
            <a:pPr marL="0" lvl="0" indent="0" algn="l" rtl="0">
              <a:spcBef>
                <a:spcPts val="1200"/>
              </a:spcBef>
              <a:spcAft>
                <a:spcPts val="0"/>
              </a:spcAft>
              <a:buNone/>
            </a:pPr>
            <a:r>
              <a:rPr lang="en-GB" sz="1050">
                <a:solidFill>
                  <a:srgbClr val="333333"/>
                </a:solidFill>
              </a:rPr>
              <a:t>When you put your content in an S3 bucket in the cloud, a lot of things become much easier. </a:t>
            </a:r>
            <a:br>
              <a:rPr lang="en-GB" sz="1050">
                <a:solidFill>
                  <a:srgbClr val="333333"/>
                </a:solidFill>
              </a:rPr>
            </a:br>
            <a:r>
              <a:rPr lang="en-GB" sz="1050">
                <a:solidFill>
                  <a:srgbClr val="333333"/>
                </a:solidFill>
              </a:rPr>
              <a:t/>
            </a:r>
            <a:br>
              <a:rPr lang="en-GB" sz="1050">
                <a:solidFill>
                  <a:srgbClr val="333333"/>
                </a:solidFill>
              </a:rPr>
            </a:br>
            <a:r>
              <a:rPr lang="en-GB" sz="1050">
                <a:solidFill>
                  <a:srgbClr val="333333"/>
                </a:solidFill>
              </a:rPr>
              <a:t>1) </a:t>
            </a:r>
            <a:r>
              <a:rPr lang="en-GB" sz="1050" b="1">
                <a:solidFill>
                  <a:srgbClr val="333333"/>
                </a:solidFill>
              </a:rPr>
              <a:t>Flexible and Scalable -</a:t>
            </a:r>
            <a:r>
              <a:rPr lang="en-GB" sz="1050">
                <a:solidFill>
                  <a:srgbClr val="333333"/>
                </a:solidFill>
              </a:rPr>
              <a:t> You don’t need to plan for and allocate a specific amount of storage space because S3 buckets scale automatically. </a:t>
            </a:r>
            <a:endParaRPr sz="1050">
              <a:solidFill>
                <a:srgbClr val="333333"/>
              </a:solidFill>
            </a:endParaRPr>
          </a:p>
          <a:p>
            <a:pPr marL="0" lvl="0" indent="0" algn="l" rtl="0">
              <a:spcBef>
                <a:spcPts val="1200"/>
              </a:spcBef>
              <a:spcAft>
                <a:spcPts val="1200"/>
              </a:spcAft>
              <a:buNone/>
            </a:pPr>
            <a:r>
              <a:rPr lang="en-GB" sz="1050">
                <a:solidFill>
                  <a:srgbClr val="333333"/>
                </a:solidFill>
              </a:rPr>
              <a:t>2) </a:t>
            </a:r>
            <a:r>
              <a:rPr lang="en-GB" sz="1050" b="1">
                <a:solidFill>
                  <a:srgbClr val="333333"/>
                </a:solidFill>
              </a:rPr>
              <a:t>Easy to use</a:t>
            </a:r>
            <a:r>
              <a:rPr lang="en-GB" sz="1050">
                <a:solidFill>
                  <a:srgbClr val="333333"/>
                </a:solidFill>
              </a:rPr>
              <a:t> - Because S3 is a serverless service, you don’t need to manage or patch servers that store files yourself; you just put and get your content. Even if you require a server for your application (for example, because you have a dynamic application), the server can be smaller because it doesn’t have to handle requests for static content.</a:t>
            </a:r>
            <a:br>
              <a:rPr lang="en-GB" sz="1050">
                <a:solidFill>
                  <a:srgbClr val="333333"/>
                </a:solidFill>
              </a:rPr>
            </a:br>
            <a:r>
              <a:rPr lang="en-GB" sz="1050">
                <a:solidFill>
                  <a:srgbClr val="333333"/>
                </a:solidFill>
              </a:rPr>
              <a:t/>
            </a:r>
            <a:br>
              <a:rPr lang="en-GB" sz="1050">
                <a:solidFill>
                  <a:srgbClr val="333333"/>
                </a:solidFill>
              </a:rPr>
            </a:br>
            <a:r>
              <a:rPr lang="en-GB" sz="1050">
                <a:solidFill>
                  <a:srgbClr val="333333"/>
                </a:solidFill>
              </a:rPr>
              <a:t>3) </a:t>
            </a:r>
            <a:r>
              <a:rPr lang="en-GB" sz="1050" b="1">
                <a:solidFill>
                  <a:srgbClr val="333333"/>
                </a:solidFill>
              </a:rPr>
              <a:t>Readily available </a:t>
            </a:r>
            <a:r>
              <a:rPr lang="en-GB" sz="1050">
                <a:solidFill>
                  <a:srgbClr val="333333"/>
                </a:solidFill>
              </a:rPr>
              <a:t>- It is designed to store and retrieve any number of files or objects from anywhere.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5"/>
          <p:cNvSpPr txBox="1">
            <a:spLocks noGrp="1"/>
          </p:cNvSpPr>
          <p:nvPr>
            <p:ph type="title"/>
          </p:nvPr>
        </p:nvSpPr>
        <p:spPr>
          <a:xfrm>
            <a:off x="311700" y="2574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Cloudfront </a:t>
            </a:r>
            <a:r>
              <a:rPr lang="en-GB" sz="1300" i="1"/>
              <a:t>Delivers content on S3</a:t>
            </a:r>
            <a:endParaRPr sz="1300" i="1"/>
          </a:p>
        </p:txBody>
      </p:sp>
      <p:pic>
        <p:nvPicPr>
          <p:cNvPr id="224" name="Google Shape;224;p35"/>
          <p:cNvPicPr preferRelativeResize="0"/>
          <p:nvPr/>
        </p:nvPicPr>
        <p:blipFill>
          <a:blip r:embed="rId3">
            <a:alphaModFix/>
          </a:blip>
          <a:stretch>
            <a:fillRect/>
          </a:stretch>
        </p:blipFill>
        <p:spPr>
          <a:xfrm>
            <a:off x="963650" y="2271800"/>
            <a:ext cx="4840801" cy="2741850"/>
          </a:xfrm>
          <a:prstGeom prst="rect">
            <a:avLst/>
          </a:prstGeom>
          <a:noFill/>
          <a:ln>
            <a:noFill/>
          </a:ln>
        </p:spPr>
      </p:pic>
      <p:sp>
        <p:nvSpPr>
          <p:cNvPr id="225" name="Google Shape;225;p35"/>
          <p:cNvSpPr txBox="1"/>
          <p:nvPr/>
        </p:nvSpPr>
        <p:spPr>
          <a:xfrm>
            <a:off x="642050" y="996200"/>
            <a:ext cx="6853200" cy="1275600"/>
          </a:xfrm>
          <a:prstGeom prst="rect">
            <a:avLst/>
          </a:prstGeom>
          <a:noFill/>
          <a:ln>
            <a:noFill/>
          </a:ln>
        </p:spPr>
        <p:txBody>
          <a:bodyPr spcFirstLastPara="1" wrap="square" lIns="91425" tIns="91425" rIns="91425" bIns="91425" anchor="t" anchorCtr="0">
            <a:spAutoFit/>
          </a:bodyPr>
          <a:lstStyle/>
          <a:p>
            <a:pPr marL="457200" lvl="0" indent="-295275" algn="l" rtl="0">
              <a:lnSpc>
                <a:spcPct val="115000"/>
              </a:lnSpc>
              <a:spcBef>
                <a:spcPts val="0"/>
              </a:spcBef>
              <a:spcAft>
                <a:spcPts val="0"/>
              </a:spcAft>
              <a:buClr>
                <a:srgbClr val="333333"/>
              </a:buClr>
              <a:buSzPts val="1050"/>
              <a:buAutoNum type="arabicParenR"/>
            </a:pPr>
            <a:r>
              <a:rPr lang="en-GB" sz="1050" b="1">
                <a:solidFill>
                  <a:srgbClr val="333333"/>
                </a:solidFill>
              </a:rPr>
              <a:t>Content delivery network</a:t>
            </a:r>
            <a:r>
              <a:rPr lang="en-GB" sz="1050">
                <a:solidFill>
                  <a:srgbClr val="333333"/>
                </a:solidFill>
              </a:rPr>
              <a:t> - CloudFront is a content delivery network (CDN) service that delivers static and dynamic web content, video streams, and APIs around the world, securely and at scale.</a:t>
            </a:r>
            <a:endParaRPr sz="1050">
              <a:solidFill>
                <a:srgbClr val="333333"/>
              </a:solidFill>
            </a:endParaRPr>
          </a:p>
          <a:p>
            <a:pPr marL="457200" lvl="0" indent="-295275" algn="l" rtl="0">
              <a:lnSpc>
                <a:spcPct val="115000"/>
              </a:lnSpc>
              <a:spcBef>
                <a:spcPts val="0"/>
              </a:spcBef>
              <a:spcAft>
                <a:spcPts val="0"/>
              </a:spcAft>
              <a:buClr>
                <a:srgbClr val="333333"/>
              </a:buClr>
              <a:buSzPts val="1050"/>
              <a:buAutoNum type="arabicParenR"/>
            </a:pPr>
            <a:r>
              <a:rPr lang="en-GB" sz="1050" b="1">
                <a:solidFill>
                  <a:srgbClr val="333333"/>
                </a:solidFill>
              </a:rPr>
              <a:t>Multiple servers worldwide</a:t>
            </a:r>
            <a:r>
              <a:rPr lang="en-GB" sz="1050">
                <a:solidFill>
                  <a:srgbClr val="333333"/>
                </a:solidFill>
              </a:rPr>
              <a:t> - CloudFront serves content through a worldwide network of data centers called Edge Locations. Using edge servers to cache and serve content improves performance by providing content closer to where viewers are located. CloudFront has edge servers in locations all around the world, as you can see from the following map:</a:t>
            </a:r>
            <a:endParaRPr/>
          </a:p>
        </p:txBody>
      </p:sp>
      <p:sp>
        <p:nvSpPr>
          <p:cNvPr id="226" name="Google Shape;226;p35"/>
          <p:cNvSpPr txBox="1"/>
          <p:nvPr/>
        </p:nvSpPr>
        <p:spPr>
          <a:xfrm>
            <a:off x="6847800" y="2586650"/>
            <a:ext cx="19428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50">
                <a:solidFill>
                  <a:srgbClr val="333333"/>
                </a:solidFill>
              </a:rPr>
              <a:t>3) </a:t>
            </a:r>
            <a:r>
              <a:rPr lang="en-GB" sz="1050" b="1">
                <a:solidFill>
                  <a:srgbClr val="333333"/>
                </a:solidFill>
              </a:rPr>
              <a:t>Inbuilt security function</a:t>
            </a:r>
            <a:r>
              <a:rPr lang="en-GB" sz="1050">
                <a:solidFill>
                  <a:srgbClr val="333333"/>
                </a:solidFill>
              </a:rPr>
              <a:t> - By using CloudFront, we can set up additional access restrictions like geo-restrictions, signed URLs, and signed cookies, to further constrain access to the content following different criteria.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Authentication with Cognito</a:t>
            </a:r>
            <a:endParaRPr/>
          </a:p>
        </p:txBody>
      </p:sp>
      <p:sp>
        <p:nvSpPr>
          <p:cNvPr id="232" name="Google Shape;232;p36"/>
          <p:cNvSpPr txBox="1">
            <a:spLocks noGrp="1"/>
          </p:cNvSpPr>
          <p:nvPr>
            <p:ph type="body" idx="1"/>
          </p:nvPr>
        </p:nvSpPr>
        <p:spPr>
          <a:xfrm>
            <a:off x="4681800" y="1600200"/>
            <a:ext cx="4150500" cy="24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rgbClr val="16191F"/>
                </a:solidFill>
                <a:highlight>
                  <a:srgbClr val="FFFFFF"/>
                </a:highlight>
              </a:rPr>
              <a:t>User pool + Identity pool</a:t>
            </a:r>
            <a:r>
              <a:rPr lang="en-GB" sz="1100">
                <a:solidFill>
                  <a:srgbClr val="16191F"/>
                </a:solidFill>
                <a:highlight>
                  <a:srgbClr val="FFFFFF"/>
                </a:highlight>
              </a:rPr>
              <a:t> - </a:t>
            </a:r>
            <a:r>
              <a:rPr lang="en-GB" sz="1100" i="1">
                <a:solidFill>
                  <a:srgbClr val="16191F"/>
                </a:solidFill>
                <a:highlight>
                  <a:srgbClr val="FFFFFF"/>
                </a:highlight>
              </a:rPr>
              <a:t>Two main components of Cognito</a:t>
            </a:r>
            <a:r>
              <a:rPr lang="en-GB" sz="1100" i="1">
                <a:solidFill>
                  <a:srgbClr val="16191F"/>
                </a:solidFill>
                <a:highlight>
                  <a:schemeClr val="lt1"/>
                </a:highlight>
              </a:rPr>
              <a:t/>
            </a:r>
            <a:br>
              <a:rPr lang="en-GB" sz="1100" i="1">
                <a:solidFill>
                  <a:srgbClr val="16191F"/>
                </a:solidFill>
                <a:highlight>
                  <a:schemeClr val="lt1"/>
                </a:highlight>
              </a:rPr>
            </a:br>
            <a:r>
              <a:rPr lang="en-GB" sz="1100">
                <a:solidFill>
                  <a:srgbClr val="16191F"/>
                </a:solidFill>
                <a:highlight>
                  <a:schemeClr val="lt1"/>
                </a:highlight>
              </a:rPr>
              <a:t>User pool: User create and account ID and password with us.</a:t>
            </a:r>
            <a:br>
              <a:rPr lang="en-GB" sz="1100">
                <a:solidFill>
                  <a:srgbClr val="16191F"/>
                </a:solidFill>
                <a:highlight>
                  <a:schemeClr val="lt1"/>
                </a:highlight>
              </a:rPr>
            </a:br>
            <a:r>
              <a:rPr lang="en-GB" sz="1100">
                <a:solidFill>
                  <a:srgbClr val="16191F"/>
                </a:solidFill>
                <a:highlight>
                  <a:schemeClr val="lt1"/>
                </a:highlight>
              </a:rPr>
              <a:t>Identity pools: provide AWS credentials </a:t>
            </a:r>
            <a:endParaRPr sz="1100">
              <a:solidFill>
                <a:srgbClr val="16191F"/>
              </a:solidFill>
              <a:highlight>
                <a:schemeClr val="lt1"/>
              </a:highlight>
            </a:endParaRPr>
          </a:p>
          <a:p>
            <a:pPr marL="0" lvl="0" indent="0" algn="l" rtl="0">
              <a:lnSpc>
                <a:spcPct val="100000"/>
              </a:lnSpc>
              <a:spcBef>
                <a:spcPts val="1200"/>
              </a:spcBef>
              <a:spcAft>
                <a:spcPts val="0"/>
              </a:spcAft>
              <a:buClr>
                <a:schemeClr val="dk1"/>
              </a:buClr>
              <a:buSzPts val="1100"/>
              <a:buFont typeface="Arial"/>
              <a:buNone/>
            </a:pPr>
            <a:r>
              <a:rPr lang="en-GB" sz="1100" b="1">
                <a:solidFill>
                  <a:schemeClr val="dk1"/>
                </a:solidFill>
              </a:rPr>
              <a:t>Enable or disable unauthenticated identities -</a:t>
            </a:r>
            <a:r>
              <a:rPr lang="en-GB" sz="1100">
                <a:solidFill>
                  <a:schemeClr val="dk1"/>
                </a:solidFill>
              </a:rPr>
              <a:t> Amazon Cognito Identity Pools can support unauthenticated identities by providing a unique identifier and AWS credentials for users who do not authenticate with an identity provider. If your application allows users who do not log in, you can enable access for unauthenticated identities</a:t>
            </a:r>
            <a:endParaRPr sz="1100">
              <a:solidFill>
                <a:schemeClr val="dk1"/>
              </a:solidFill>
            </a:endParaRPr>
          </a:p>
          <a:p>
            <a:pPr marL="0" lvl="0" indent="0" algn="l" rtl="0">
              <a:spcBef>
                <a:spcPts val="0"/>
              </a:spcBef>
              <a:spcAft>
                <a:spcPts val="1200"/>
              </a:spcAft>
              <a:buNone/>
            </a:pPr>
            <a:endParaRPr sz="1100">
              <a:solidFill>
                <a:srgbClr val="16191F"/>
              </a:solidFill>
              <a:highlight>
                <a:srgbClr val="FFFFFF"/>
              </a:highlight>
            </a:endParaRPr>
          </a:p>
        </p:txBody>
      </p:sp>
      <p:pic>
        <p:nvPicPr>
          <p:cNvPr id="233" name="Google Shape;233;p36" descr="&#10;        Accessing AWS credentials through a user pool with an identity pool&#10;      "/>
          <p:cNvPicPr preferRelativeResize="0"/>
          <p:nvPr/>
        </p:nvPicPr>
        <p:blipFill rotWithShape="1">
          <a:blip r:embed="rId3">
            <a:alphaModFix/>
          </a:blip>
          <a:srcRect r="41273"/>
          <a:stretch/>
        </p:blipFill>
        <p:spPr>
          <a:xfrm>
            <a:off x="953150" y="1107325"/>
            <a:ext cx="3155100" cy="3461550"/>
          </a:xfrm>
          <a:prstGeom prst="rect">
            <a:avLst/>
          </a:prstGeom>
          <a:noFill/>
          <a:ln>
            <a:noFill/>
          </a:ln>
        </p:spPr>
      </p:pic>
      <p:sp>
        <p:nvSpPr>
          <p:cNvPr id="234" name="Google Shape;234;p36"/>
          <p:cNvSpPr txBox="1"/>
          <p:nvPr/>
        </p:nvSpPr>
        <p:spPr>
          <a:xfrm flipH="1">
            <a:off x="4572000" y="2842500"/>
            <a:ext cx="430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Credentials sent with Json Web Token</a:t>
            </a:r>
            <a:endParaRPr/>
          </a:p>
        </p:txBody>
      </p:sp>
      <p:pic>
        <p:nvPicPr>
          <p:cNvPr id="240" name="Google Shape;240;p37"/>
          <p:cNvPicPr preferRelativeResize="0"/>
          <p:nvPr/>
        </p:nvPicPr>
        <p:blipFill>
          <a:blip r:embed="rId3">
            <a:alphaModFix/>
          </a:blip>
          <a:stretch>
            <a:fillRect/>
          </a:stretch>
        </p:blipFill>
        <p:spPr>
          <a:xfrm>
            <a:off x="881000" y="1141275"/>
            <a:ext cx="6619875" cy="3286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8"/>
          <p:cNvPicPr preferRelativeResize="0"/>
          <p:nvPr/>
        </p:nvPicPr>
        <p:blipFill rotWithShape="1">
          <a:blip r:embed="rId3">
            <a:alphaModFix/>
          </a:blip>
          <a:srcRect/>
          <a:stretch/>
        </p:blipFill>
        <p:spPr>
          <a:xfrm>
            <a:off x="152400" y="682000"/>
            <a:ext cx="8839200" cy="3895250"/>
          </a:xfrm>
          <a:prstGeom prst="rect">
            <a:avLst/>
          </a:prstGeom>
          <a:noFill/>
          <a:ln>
            <a:noFill/>
          </a:ln>
        </p:spPr>
      </p:pic>
      <p:sp>
        <p:nvSpPr>
          <p:cNvPr id="246" name="Google Shape;246;p38"/>
          <p:cNvSpPr txBox="1"/>
          <p:nvPr/>
        </p:nvSpPr>
        <p:spPr>
          <a:xfrm>
            <a:off x="304925" y="280850"/>
            <a:ext cx="462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AWS API Gateway</a:t>
            </a:r>
            <a:endParaRPr/>
          </a:p>
        </p:txBody>
      </p:sp>
      <p:sp>
        <p:nvSpPr>
          <p:cNvPr id="247" name="Google Shape;247;p38"/>
          <p:cNvSpPr/>
          <p:nvPr/>
        </p:nvSpPr>
        <p:spPr>
          <a:xfrm>
            <a:off x="6463650" y="3606950"/>
            <a:ext cx="743100" cy="129900"/>
          </a:xfrm>
          <a:prstGeom prst="rect">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9"/>
          <p:cNvSpPr txBox="1"/>
          <p:nvPr/>
        </p:nvSpPr>
        <p:spPr>
          <a:xfrm>
            <a:off x="370175" y="186751"/>
            <a:ext cx="8610900" cy="492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t>Control access to API</a:t>
            </a:r>
            <a:endParaRPr sz="2000" b="1"/>
          </a:p>
          <a:p>
            <a:pPr marL="0" lvl="0" indent="0" algn="l" rtl="0">
              <a:spcBef>
                <a:spcPts val="0"/>
              </a:spcBef>
              <a:spcAft>
                <a:spcPts val="0"/>
              </a:spcAft>
              <a:buNone/>
            </a:pPr>
            <a:r>
              <a:rPr lang="en-GB" sz="1200"/>
              <a:t>A Lambda authorizer is an API Gateway feature that uses a Lambda function to control access to your API.</a:t>
            </a:r>
            <a:endParaRPr sz="1200"/>
          </a:p>
          <a:p>
            <a:pPr marL="0" lvl="0" indent="0" algn="l" rtl="0">
              <a:spcBef>
                <a:spcPts val="0"/>
              </a:spcBef>
              <a:spcAft>
                <a:spcPts val="0"/>
              </a:spcAft>
              <a:buClr>
                <a:schemeClr val="dk1"/>
              </a:buClr>
              <a:buSzPts val="1100"/>
              <a:buFont typeface="Arial"/>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                </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            </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
            </a:r>
            <a:br>
              <a:rPr lang="en-GB" sz="1200"/>
            </a:br>
            <a:endParaRPr sz="1200"/>
          </a:p>
          <a:p>
            <a:pPr marL="0" lvl="0" indent="0" algn="l" rtl="0">
              <a:spcBef>
                <a:spcPts val="0"/>
              </a:spcBef>
              <a:spcAft>
                <a:spcPts val="0"/>
              </a:spcAft>
              <a:buNone/>
            </a:pPr>
            <a:r>
              <a:rPr lang="en-GB" sz="1200"/>
              <a:t>Retrieving credentials from a database.</a:t>
            </a:r>
            <a:endParaRPr sz="1200"/>
          </a:p>
          <a:p>
            <a:pPr marL="457200" lvl="0" indent="-304800" algn="l" rtl="0">
              <a:spcBef>
                <a:spcPts val="0"/>
              </a:spcBef>
              <a:spcAft>
                <a:spcPts val="0"/>
              </a:spcAft>
              <a:buSzPts val="1200"/>
              <a:buAutoNum type="arabicParenR"/>
            </a:pPr>
            <a:r>
              <a:rPr lang="en-GB" sz="1200"/>
              <a:t>If the call succeeds, the Lambda function grants access by returning an output object containing at least an IAM policy and a principal identifier.</a:t>
            </a:r>
            <a:endParaRPr sz="1200"/>
          </a:p>
          <a:p>
            <a:pPr marL="457200" lvl="0" indent="-304800" algn="l" rtl="0">
              <a:spcBef>
                <a:spcPts val="0"/>
              </a:spcBef>
              <a:spcAft>
                <a:spcPts val="0"/>
              </a:spcAft>
              <a:buSzPts val="1200"/>
              <a:buAutoNum type="arabicParenR"/>
            </a:pPr>
            <a:r>
              <a:rPr lang="en-GB" sz="1200"/>
              <a:t>API Gateway evaluates the policy.</a:t>
            </a:r>
            <a:endParaRPr sz="1200"/>
          </a:p>
          <a:p>
            <a:pPr marL="457200" lvl="0" indent="-304800" algn="l" rtl="0">
              <a:spcBef>
                <a:spcPts val="0"/>
              </a:spcBef>
              <a:spcAft>
                <a:spcPts val="0"/>
              </a:spcAft>
              <a:buSzPts val="1200"/>
              <a:buAutoNum type="arabicParenR"/>
            </a:pPr>
            <a:r>
              <a:rPr lang="en-GB" sz="1200"/>
              <a:t>If access is denied, API Gateway returns a suitable HTTP status code, such as 403 ACCESS_DENIED.</a:t>
            </a:r>
            <a:endParaRPr sz="1200"/>
          </a:p>
          <a:p>
            <a:pPr marL="457200" lvl="0" indent="-304800" algn="l" rtl="0">
              <a:spcBef>
                <a:spcPts val="0"/>
              </a:spcBef>
              <a:spcAft>
                <a:spcPts val="0"/>
              </a:spcAft>
              <a:buSzPts val="1200"/>
              <a:buAutoNum type="arabicParenR"/>
            </a:pPr>
            <a:r>
              <a:rPr lang="en-GB" sz="1200"/>
              <a:t>If access is allowed, API Gateway executes the method. </a:t>
            </a:r>
            <a:endParaRPr sz="1200"/>
          </a:p>
        </p:txBody>
      </p:sp>
      <p:pic>
        <p:nvPicPr>
          <p:cNvPr id="253" name="Google Shape;253;p39"/>
          <p:cNvPicPr preferRelativeResize="0"/>
          <p:nvPr/>
        </p:nvPicPr>
        <p:blipFill>
          <a:blip r:embed="rId3">
            <a:alphaModFix/>
          </a:blip>
          <a:stretch>
            <a:fillRect/>
          </a:stretch>
        </p:blipFill>
        <p:spPr>
          <a:xfrm>
            <a:off x="460225" y="845800"/>
            <a:ext cx="5160800" cy="2902950"/>
          </a:xfrm>
          <a:prstGeom prst="rect">
            <a:avLst/>
          </a:prstGeom>
          <a:noFill/>
          <a:ln>
            <a:noFill/>
          </a:ln>
        </p:spPr>
      </p:pic>
      <p:sp>
        <p:nvSpPr>
          <p:cNvPr id="254" name="Google Shape;254;p39"/>
          <p:cNvSpPr txBox="1"/>
          <p:nvPr/>
        </p:nvSpPr>
        <p:spPr>
          <a:xfrm>
            <a:off x="5874100" y="1309650"/>
            <a:ext cx="30000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1"/>
                </a:solidFill>
              </a:rPr>
              <a:t>The Lambda function authenticates the caller by means such as the following:</a:t>
            </a:r>
            <a:endParaRPr sz="1200">
              <a:solidFill>
                <a:schemeClr val="dk1"/>
              </a:solidFill>
            </a:endParaRPr>
          </a:p>
          <a:p>
            <a:pPr marL="457200" lvl="0" indent="-304800" algn="l" rtl="0">
              <a:spcBef>
                <a:spcPts val="0"/>
              </a:spcBef>
              <a:spcAft>
                <a:spcPts val="0"/>
              </a:spcAft>
              <a:buClr>
                <a:schemeClr val="dk1"/>
              </a:buClr>
              <a:buSzPts val="1200"/>
              <a:buAutoNum type="arabicParenR"/>
            </a:pPr>
            <a:r>
              <a:rPr lang="en-GB" sz="1200">
                <a:solidFill>
                  <a:schemeClr val="dk1"/>
                </a:solidFill>
              </a:rPr>
              <a:t>OAuth provider to get an OAuth access token.</a:t>
            </a:r>
            <a:endParaRPr sz="1200">
              <a:solidFill>
                <a:schemeClr val="dk1"/>
              </a:solidFill>
            </a:endParaRPr>
          </a:p>
          <a:p>
            <a:pPr marL="457200" lvl="0" indent="-304800" algn="l" rtl="0">
              <a:spcBef>
                <a:spcPts val="0"/>
              </a:spcBef>
              <a:spcAft>
                <a:spcPts val="0"/>
              </a:spcAft>
              <a:buClr>
                <a:schemeClr val="dk1"/>
              </a:buClr>
              <a:buSzPts val="1200"/>
              <a:buAutoNum type="arabicParenR"/>
            </a:pPr>
            <a:r>
              <a:rPr lang="en-GB" sz="1200">
                <a:solidFill>
                  <a:schemeClr val="dk1"/>
                </a:solidFill>
              </a:rPr>
              <a:t>SAML provider to get a SAML assertion.</a:t>
            </a:r>
            <a:endParaRPr sz="1200">
              <a:solidFill>
                <a:schemeClr val="dk1"/>
              </a:solidFill>
            </a:endParaRPr>
          </a:p>
          <a:p>
            <a:pPr marL="457200" lvl="0" indent="-304800" algn="l" rtl="0">
              <a:spcBef>
                <a:spcPts val="0"/>
              </a:spcBef>
              <a:spcAft>
                <a:spcPts val="0"/>
              </a:spcAft>
              <a:buClr>
                <a:schemeClr val="dk1"/>
              </a:buClr>
              <a:buSzPts val="1200"/>
              <a:buAutoNum type="arabicParenR"/>
            </a:pPr>
            <a:r>
              <a:rPr lang="en-GB" sz="1200">
                <a:solidFill>
                  <a:schemeClr val="dk1"/>
                </a:solidFill>
              </a:rPr>
              <a:t>IAM policy based on the request parameter values.</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a:off x="457725" y="622075"/>
            <a:ext cx="2982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Microservices</a:t>
            </a:r>
            <a:endParaRPr/>
          </a:p>
        </p:txBody>
      </p:sp>
      <p:sp>
        <p:nvSpPr>
          <p:cNvPr id="260" name="Google Shape;260;p40"/>
          <p:cNvSpPr txBox="1">
            <a:spLocks noGrp="1"/>
          </p:cNvSpPr>
          <p:nvPr>
            <p:ph type="body" idx="1"/>
          </p:nvPr>
        </p:nvSpPr>
        <p:spPr>
          <a:xfrm>
            <a:off x="311700" y="923875"/>
            <a:ext cx="4604700" cy="4033800"/>
          </a:xfrm>
          <a:prstGeom prst="rect">
            <a:avLst/>
          </a:prstGeom>
        </p:spPr>
        <p:txBody>
          <a:bodyPr spcFirstLastPara="1" wrap="square" lIns="91425" tIns="91425" rIns="91425" bIns="91425" anchor="t" anchorCtr="0">
            <a:normAutofit/>
          </a:bodyPr>
          <a:lstStyle/>
          <a:p>
            <a:pPr marL="0" lvl="0" indent="0" algn="l" rtl="0">
              <a:lnSpc>
                <a:spcPct val="130000"/>
              </a:lnSpc>
              <a:spcBef>
                <a:spcPts val="0"/>
              </a:spcBef>
              <a:spcAft>
                <a:spcPts val="0"/>
              </a:spcAft>
              <a:buNone/>
            </a:pPr>
            <a:endParaRPr sz="2000">
              <a:solidFill>
                <a:srgbClr val="1F3D5C"/>
              </a:solidFill>
              <a:highlight>
                <a:srgbClr val="FFFFFF"/>
              </a:highlight>
            </a:endParaRPr>
          </a:p>
          <a:p>
            <a:pPr marL="0" lvl="0" indent="0" algn="l" rtl="0">
              <a:lnSpc>
                <a:spcPct val="130000"/>
              </a:lnSpc>
              <a:spcBef>
                <a:spcPts val="0"/>
              </a:spcBef>
              <a:spcAft>
                <a:spcPts val="0"/>
              </a:spcAft>
              <a:buNone/>
            </a:pPr>
            <a:r>
              <a:rPr lang="en-GB" sz="2000">
                <a:solidFill>
                  <a:srgbClr val="1F3D5C"/>
                </a:solidFill>
                <a:highlight>
                  <a:srgbClr val="FFFFFF"/>
                </a:highlight>
              </a:rPr>
              <a:t>Characteristics of Microservices</a:t>
            </a:r>
            <a:endParaRPr sz="2000">
              <a:solidFill>
                <a:srgbClr val="1F3D5C"/>
              </a:solidFill>
              <a:highlight>
                <a:srgbClr val="FFFFFF"/>
              </a:highlight>
            </a:endParaRPr>
          </a:p>
          <a:p>
            <a:pPr marL="457200" lvl="0" indent="-355600" algn="l" rtl="0">
              <a:lnSpc>
                <a:spcPct val="130000"/>
              </a:lnSpc>
              <a:spcBef>
                <a:spcPts val="0"/>
              </a:spcBef>
              <a:spcAft>
                <a:spcPts val="0"/>
              </a:spcAft>
              <a:buClr>
                <a:srgbClr val="1F3D5C"/>
              </a:buClr>
              <a:buSzPts val="2000"/>
              <a:buChar char="-"/>
            </a:pPr>
            <a:r>
              <a:rPr lang="en-GB" sz="2000">
                <a:solidFill>
                  <a:srgbClr val="1F3D5C"/>
                </a:solidFill>
                <a:highlight>
                  <a:srgbClr val="FFFFFF"/>
                </a:highlight>
              </a:rPr>
              <a:t>Autonomous</a:t>
            </a:r>
            <a:endParaRPr sz="2000">
              <a:solidFill>
                <a:srgbClr val="1F3D5C"/>
              </a:solidFill>
              <a:highlight>
                <a:srgbClr val="FFFFFF"/>
              </a:highlight>
            </a:endParaRPr>
          </a:p>
          <a:p>
            <a:pPr marL="457200" lvl="0" indent="-355600" algn="l" rtl="0">
              <a:lnSpc>
                <a:spcPct val="130000"/>
              </a:lnSpc>
              <a:spcBef>
                <a:spcPts val="0"/>
              </a:spcBef>
              <a:spcAft>
                <a:spcPts val="0"/>
              </a:spcAft>
              <a:buClr>
                <a:srgbClr val="1F3D5C"/>
              </a:buClr>
              <a:buSzPts val="2000"/>
              <a:buChar char="-"/>
            </a:pPr>
            <a:r>
              <a:rPr lang="en-GB" sz="2000">
                <a:solidFill>
                  <a:srgbClr val="1F3D5C"/>
                </a:solidFill>
                <a:highlight>
                  <a:srgbClr val="FFFFFF"/>
                </a:highlight>
              </a:rPr>
              <a:t>Specialized</a:t>
            </a:r>
            <a:endParaRPr sz="2000">
              <a:solidFill>
                <a:srgbClr val="1F3D5C"/>
              </a:solidFill>
              <a:highlight>
                <a:srgbClr val="FFFFFF"/>
              </a:highlight>
            </a:endParaRPr>
          </a:p>
          <a:p>
            <a:pPr marL="457200" lvl="0" indent="-355600" algn="l" rtl="0">
              <a:lnSpc>
                <a:spcPct val="130000"/>
              </a:lnSpc>
              <a:spcBef>
                <a:spcPts val="0"/>
              </a:spcBef>
              <a:spcAft>
                <a:spcPts val="0"/>
              </a:spcAft>
              <a:buClr>
                <a:srgbClr val="1F3D5C"/>
              </a:buClr>
              <a:buSzPts val="2000"/>
              <a:buChar char="-"/>
            </a:pPr>
            <a:r>
              <a:rPr lang="en-GB" sz="2000">
                <a:solidFill>
                  <a:srgbClr val="1F3D5C"/>
                </a:solidFill>
                <a:highlight>
                  <a:srgbClr val="FFFFFF"/>
                </a:highlight>
              </a:rPr>
              <a:t>Agility</a:t>
            </a:r>
            <a:endParaRPr sz="2000">
              <a:solidFill>
                <a:srgbClr val="1F3D5C"/>
              </a:solidFill>
              <a:highlight>
                <a:srgbClr val="FFFFFF"/>
              </a:highlight>
            </a:endParaRPr>
          </a:p>
          <a:p>
            <a:pPr marL="457200" lvl="0" indent="-355600" algn="l" rtl="0">
              <a:lnSpc>
                <a:spcPct val="130000"/>
              </a:lnSpc>
              <a:spcBef>
                <a:spcPts val="0"/>
              </a:spcBef>
              <a:spcAft>
                <a:spcPts val="0"/>
              </a:spcAft>
              <a:buClr>
                <a:srgbClr val="1F3D5C"/>
              </a:buClr>
              <a:buSzPts val="2000"/>
              <a:buChar char="-"/>
            </a:pPr>
            <a:r>
              <a:rPr lang="en-GB" sz="2000">
                <a:solidFill>
                  <a:srgbClr val="1F3D5C"/>
                </a:solidFill>
                <a:highlight>
                  <a:srgbClr val="FFFFFF"/>
                </a:highlight>
              </a:rPr>
              <a:t>Flexible scaling</a:t>
            </a:r>
            <a:endParaRPr sz="2000">
              <a:solidFill>
                <a:srgbClr val="1F3D5C"/>
              </a:solidFill>
              <a:highlight>
                <a:srgbClr val="FFFFFF"/>
              </a:highlight>
            </a:endParaRPr>
          </a:p>
          <a:p>
            <a:pPr marL="457200" lvl="0" indent="-355600" algn="l" rtl="0">
              <a:lnSpc>
                <a:spcPct val="130000"/>
              </a:lnSpc>
              <a:spcBef>
                <a:spcPts val="0"/>
              </a:spcBef>
              <a:spcAft>
                <a:spcPts val="0"/>
              </a:spcAft>
              <a:buClr>
                <a:srgbClr val="1F3D5C"/>
              </a:buClr>
              <a:buSzPts val="2000"/>
              <a:buChar char="-"/>
            </a:pPr>
            <a:r>
              <a:rPr lang="en-GB" sz="2000">
                <a:solidFill>
                  <a:srgbClr val="1F3D5C"/>
                </a:solidFill>
                <a:highlight>
                  <a:srgbClr val="FFFFFF"/>
                </a:highlight>
              </a:rPr>
              <a:t>Easy Deployment</a:t>
            </a:r>
            <a:endParaRPr sz="2000">
              <a:solidFill>
                <a:srgbClr val="1F3D5C"/>
              </a:solidFill>
              <a:highlight>
                <a:srgbClr val="FFFFFF"/>
              </a:highlight>
            </a:endParaRPr>
          </a:p>
          <a:p>
            <a:pPr marL="457200" lvl="0" indent="-355600" algn="l" rtl="0">
              <a:lnSpc>
                <a:spcPct val="130000"/>
              </a:lnSpc>
              <a:spcBef>
                <a:spcPts val="0"/>
              </a:spcBef>
              <a:spcAft>
                <a:spcPts val="0"/>
              </a:spcAft>
              <a:buClr>
                <a:srgbClr val="1F3D5C"/>
              </a:buClr>
              <a:buSzPts val="2000"/>
              <a:buChar char="-"/>
            </a:pPr>
            <a:r>
              <a:rPr lang="en-GB" sz="2000">
                <a:solidFill>
                  <a:srgbClr val="1F3D5C"/>
                </a:solidFill>
                <a:highlight>
                  <a:srgbClr val="FFFFFF"/>
                </a:highlight>
              </a:rPr>
              <a:t>Technological Freedom</a:t>
            </a:r>
            <a:endParaRPr sz="2000">
              <a:solidFill>
                <a:srgbClr val="1F3D5C"/>
              </a:solidFill>
              <a:highlight>
                <a:srgbClr val="FFFFFF"/>
              </a:highlight>
            </a:endParaRPr>
          </a:p>
          <a:p>
            <a:pPr marL="457200" lvl="0" indent="-355600" algn="l" rtl="0">
              <a:lnSpc>
                <a:spcPct val="130000"/>
              </a:lnSpc>
              <a:spcBef>
                <a:spcPts val="0"/>
              </a:spcBef>
              <a:spcAft>
                <a:spcPts val="0"/>
              </a:spcAft>
              <a:buClr>
                <a:srgbClr val="1F3D5C"/>
              </a:buClr>
              <a:buSzPts val="2000"/>
              <a:buChar char="-"/>
            </a:pPr>
            <a:r>
              <a:rPr lang="en-GB" sz="2000">
                <a:solidFill>
                  <a:srgbClr val="1F3D5C"/>
                </a:solidFill>
                <a:highlight>
                  <a:srgbClr val="FFFFFF"/>
                </a:highlight>
              </a:rPr>
              <a:t>Resilience</a:t>
            </a:r>
            <a:endParaRPr sz="2000">
              <a:solidFill>
                <a:srgbClr val="1F3D5C"/>
              </a:solidFill>
              <a:highlight>
                <a:srgbClr val="FFFFFF"/>
              </a:highlight>
            </a:endParaRPr>
          </a:p>
          <a:p>
            <a:pPr marL="0" lvl="0" indent="0" algn="l" rtl="0">
              <a:spcBef>
                <a:spcPts val="0"/>
              </a:spcBef>
              <a:spcAft>
                <a:spcPts val="1200"/>
              </a:spcAft>
              <a:buNone/>
            </a:pPr>
            <a:endParaRPr sz="1200"/>
          </a:p>
        </p:txBody>
      </p:sp>
      <p:pic>
        <p:nvPicPr>
          <p:cNvPr id="261" name="Google Shape;261;p40"/>
          <p:cNvPicPr preferRelativeResize="0"/>
          <p:nvPr/>
        </p:nvPicPr>
        <p:blipFill>
          <a:blip r:embed="rId3">
            <a:alphaModFix/>
          </a:blip>
          <a:stretch>
            <a:fillRect/>
          </a:stretch>
        </p:blipFill>
        <p:spPr>
          <a:xfrm>
            <a:off x="5881705" y="413000"/>
            <a:ext cx="2545450" cy="4282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AWS steps function flow and Emailing service</a:t>
            </a:r>
            <a:endParaRPr/>
          </a:p>
        </p:txBody>
      </p:sp>
      <p:sp>
        <p:nvSpPr>
          <p:cNvPr id="267" name="Google Shape;267;p41"/>
          <p:cNvSpPr txBox="1">
            <a:spLocks noGrp="1"/>
          </p:cNvSpPr>
          <p:nvPr>
            <p:ph type="body" idx="1"/>
          </p:nvPr>
        </p:nvSpPr>
        <p:spPr>
          <a:xfrm>
            <a:off x="311700" y="1152475"/>
            <a:ext cx="5090100" cy="3416400"/>
          </a:xfrm>
          <a:prstGeom prst="rect">
            <a:avLst/>
          </a:prstGeom>
          <a:solidFill>
            <a:schemeClr val="lt1"/>
          </a:solidFill>
        </p:spPr>
        <p:txBody>
          <a:bodyPr spcFirstLastPara="1" wrap="square" lIns="91425" tIns="91425" rIns="91425" bIns="91425" anchor="t" anchorCtr="0">
            <a:normAutofit/>
          </a:bodyPr>
          <a:lstStyle/>
          <a:p>
            <a:pPr marL="0" lvl="0" indent="0" algn="l" rtl="0">
              <a:spcBef>
                <a:spcPts val="0"/>
              </a:spcBef>
              <a:spcAft>
                <a:spcPts val="0"/>
              </a:spcAft>
              <a:buNone/>
            </a:pPr>
            <a:endParaRPr sz="1400"/>
          </a:p>
          <a:p>
            <a:pPr marL="0" lvl="0" indent="0" algn="l" rtl="0">
              <a:lnSpc>
                <a:spcPct val="150000"/>
              </a:lnSpc>
              <a:spcBef>
                <a:spcPts val="1200"/>
              </a:spcBef>
              <a:spcAft>
                <a:spcPts val="0"/>
              </a:spcAft>
              <a:buNone/>
            </a:pPr>
            <a:endParaRPr sz="1400">
              <a:solidFill>
                <a:srgbClr val="232F3E"/>
              </a:solidFill>
              <a:highlight>
                <a:srgbClr val="F1F4F6"/>
              </a:highlight>
            </a:endParaRPr>
          </a:p>
          <a:p>
            <a:pPr marL="0" lvl="0" indent="0" algn="l" rtl="0">
              <a:lnSpc>
                <a:spcPct val="150000"/>
              </a:lnSpc>
              <a:spcBef>
                <a:spcPts val="1100"/>
              </a:spcBef>
              <a:spcAft>
                <a:spcPts val="0"/>
              </a:spcAft>
              <a:buClr>
                <a:schemeClr val="dk1"/>
              </a:buClr>
              <a:buSzPts val="1100"/>
              <a:buFont typeface="Arial"/>
              <a:buNone/>
            </a:pPr>
            <a:r>
              <a:rPr lang="en-GB" sz="1400" b="1">
                <a:solidFill>
                  <a:srgbClr val="232F3E"/>
                </a:solidFill>
                <a:highlight>
                  <a:srgbClr val="F1F4F6"/>
                </a:highlight>
              </a:rPr>
              <a:t>Orchestrate microservices </a:t>
            </a:r>
            <a:r>
              <a:rPr lang="en-GB" sz="1400">
                <a:solidFill>
                  <a:srgbClr val="232F3E"/>
                </a:solidFill>
                <a:highlight>
                  <a:srgbClr val="F1F4F6"/>
                </a:highlight>
              </a:rPr>
              <a:t>- </a:t>
            </a:r>
            <a:r>
              <a:rPr lang="en-GB" sz="1400">
                <a:solidFill>
                  <a:srgbClr val="333333"/>
                </a:solidFill>
                <a:highlight>
                  <a:srgbClr val="F1F4F6"/>
                </a:highlight>
              </a:rPr>
              <a:t>Use Step Functions to combine multiple AWS Lambda functions into responsive serverless applications and microservices. </a:t>
            </a:r>
            <a:endParaRPr sz="1400">
              <a:solidFill>
                <a:srgbClr val="333333"/>
              </a:solidFill>
              <a:highlight>
                <a:srgbClr val="F1F4F6"/>
              </a:highlight>
            </a:endParaRPr>
          </a:p>
          <a:p>
            <a:pPr marL="0" lvl="0" indent="0" algn="l" rtl="0">
              <a:spcBef>
                <a:spcPts val="1100"/>
              </a:spcBef>
              <a:spcAft>
                <a:spcPts val="1200"/>
              </a:spcAft>
              <a:buNone/>
            </a:pPr>
            <a:endParaRPr sz="1400"/>
          </a:p>
        </p:txBody>
      </p:sp>
      <p:pic>
        <p:nvPicPr>
          <p:cNvPr id="268" name="Google Shape;268;p41"/>
          <p:cNvPicPr preferRelativeResize="0"/>
          <p:nvPr/>
        </p:nvPicPr>
        <p:blipFill>
          <a:blip r:embed="rId3">
            <a:alphaModFix/>
          </a:blip>
          <a:stretch>
            <a:fillRect/>
          </a:stretch>
        </p:blipFill>
        <p:spPr>
          <a:xfrm>
            <a:off x="5574750" y="1531625"/>
            <a:ext cx="3257550" cy="1752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8" name="Google Shape;68;p15"/>
          <p:cNvPicPr preferRelativeResize="0"/>
          <p:nvPr/>
        </p:nvPicPr>
        <p:blipFill>
          <a:blip r:embed="rId3">
            <a:alphaModFix/>
          </a:blip>
          <a:stretch>
            <a:fillRect/>
          </a:stretch>
        </p:blipFill>
        <p:spPr>
          <a:xfrm>
            <a:off x="1264100" y="1129375"/>
            <a:ext cx="6294824" cy="3926274"/>
          </a:xfrm>
          <a:prstGeom prst="rect">
            <a:avLst/>
          </a:prstGeom>
          <a:noFill/>
          <a:ln>
            <a:noFill/>
          </a:ln>
        </p:spPr>
      </p:pic>
      <p:sp>
        <p:nvSpPr>
          <p:cNvPr id="69" name="Google Shape;69;p15"/>
          <p:cNvSpPr txBox="1">
            <a:spLocks noGrp="1"/>
          </p:cNvSpPr>
          <p:nvPr>
            <p:ph type="subTitle" idx="1"/>
          </p:nvPr>
        </p:nvSpPr>
        <p:spPr>
          <a:xfrm>
            <a:off x="-49375" y="3145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User Interview</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2"/>
          <p:cNvSpPr txBox="1">
            <a:spLocks noGrp="1"/>
          </p:cNvSpPr>
          <p:nvPr>
            <p:ph type="title"/>
          </p:nvPr>
        </p:nvSpPr>
        <p:spPr>
          <a:xfrm>
            <a:off x="311700" y="1652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Payment service Part 1</a:t>
            </a:r>
            <a:endParaRPr/>
          </a:p>
        </p:txBody>
      </p:sp>
      <p:sp>
        <p:nvSpPr>
          <p:cNvPr id="274" name="Google Shape;274;p42"/>
          <p:cNvSpPr txBox="1">
            <a:spLocks noGrp="1"/>
          </p:cNvSpPr>
          <p:nvPr>
            <p:ph type="body" idx="1"/>
          </p:nvPr>
        </p:nvSpPr>
        <p:spPr>
          <a:xfrm>
            <a:off x="311700" y="495378"/>
            <a:ext cx="3855300" cy="5031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1200"/>
              </a:spcAft>
              <a:buNone/>
            </a:pPr>
            <a:r>
              <a:rPr lang="en-GB"/>
              <a:t>The flow in vpc payment service</a:t>
            </a:r>
            <a:endParaRPr/>
          </a:p>
        </p:txBody>
      </p:sp>
      <p:pic>
        <p:nvPicPr>
          <p:cNvPr id="275" name="Google Shape;275;p42"/>
          <p:cNvPicPr preferRelativeResize="0"/>
          <p:nvPr/>
        </p:nvPicPr>
        <p:blipFill rotWithShape="1">
          <a:blip r:embed="rId3">
            <a:alphaModFix/>
          </a:blip>
          <a:srcRect l="40908" t="1852" r="2690" b="22846"/>
          <a:stretch/>
        </p:blipFill>
        <p:spPr>
          <a:xfrm>
            <a:off x="921450" y="821175"/>
            <a:ext cx="6915901" cy="4234650"/>
          </a:xfrm>
          <a:prstGeom prst="rect">
            <a:avLst/>
          </a:prstGeom>
          <a:noFill/>
          <a:ln>
            <a:noFill/>
          </a:ln>
        </p:spPr>
      </p:pic>
      <p:pic>
        <p:nvPicPr>
          <p:cNvPr id="276" name="Google Shape;276;p42"/>
          <p:cNvPicPr preferRelativeResize="0"/>
          <p:nvPr/>
        </p:nvPicPr>
        <p:blipFill rotWithShape="1">
          <a:blip r:embed="rId4">
            <a:alphaModFix/>
          </a:blip>
          <a:srcRect/>
          <a:stretch/>
        </p:blipFill>
        <p:spPr>
          <a:xfrm>
            <a:off x="4813975" y="3486775"/>
            <a:ext cx="407450" cy="237425"/>
          </a:xfrm>
          <a:prstGeom prst="rect">
            <a:avLst/>
          </a:prstGeom>
          <a:noFill/>
          <a:ln>
            <a:noFill/>
          </a:ln>
        </p:spPr>
      </p:pic>
      <p:pic>
        <p:nvPicPr>
          <p:cNvPr id="277" name="Google Shape;277;p42"/>
          <p:cNvPicPr preferRelativeResize="0"/>
          <p:nvPr/>
        </p:nvPicPr>
        <p:blipFill rotWithShape="1">
          <a:blip r:embed="rId4">
            <a:alphaModFix/>
          </a:blip>
          <a:srcRect/>
          <a:stretch/>
        </p:blipFill>
        <p:spPr>
          <a:xfrm>
            <a:off x="1862701" y="3486775"/>
            <a:ext cx="407450" cy="237400"/>
          </a:xfrm>
          <a:prstGeom prst="rect">
            <a:avLst/>
          </a:prstGeom>
          <a:noFill/>
          <a:ln>
            <a:noFill/>
          </a:ln>
        </p:spPr>
      </p:pic>
      <p:sp>
        <p:nvSpPr>
          <p:cNvPr id="278" name="Google Shape;278;p42"/>
          <p:cNvSpPr txBox="1"/>
          <p:nvPr/>
        </p:nvSpPr>
        <p:spPr>
          <a:xfrm>
            <a:off x="1855900" y="3769200"/>
            <a:ext cx="456000" cy="3387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a:t>DynamoDB</a:t>
            </a:r>
            <a:endParaRPr sz="500"/>
          </a:p>
        </p:txBody>
      </p:sp>
      <p:sp>
        <p:nvSpPr>
          <p:cNvPr id="279" name="Google Shape;279;p42"/>
          <p:cNvSpPr txBox="1"/>
          <p:nvPr/>
        </p:nvSpPr>
        <p:spPr>
          <a:xfrm>
            <a:off x="4857088" y="3769200"/>
            <a:ext cx="456000" cy="3387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
              <a:t>DynamoDB</a:t>
            </a:r>
            <a:endParaRPr sz="5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Payment service part 2</a:t>
            </a:r>
            <a:endParaRPr/>
          </a:p>
        </p:txBody>
      </p:sp>
      <p:sp>
        <p:nvSpPr>
          <p:cNvPr id="285" name="Google Shape;285;p43"/>
          <p:cNvSpPr txBox="1">
            <a:spLocks noGrp="1"/>
          </p:cNvSpPr>
          <p:nvPr>
            <p:ph type="body" idx="1"/>
          </p:nvPr>
        </p:nvSpPr>
        <p:spPr>
          <a:xfrm>
            <a:off x="311700" y="1076275"/>
            <a:ext cx="8520600" cy="349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Why VPC is needed?</a:t>
            </a:r>
            <a:endParaRPr/>
          </a:p>
          <a:p>
            <a:pPr marL="0" lvl="0" indent="0" algn="l" rtl="0">
              <a:spcBef>
                <a:spcPts val="1200"/>
              </a:spcBef>
              <a:spcAft>
                <a:spcPts val="0"/>
              </a:spcAft>
              <a:buNone/>
            </a:pPr>
            <a:r>
              <a:rPr lang="en-GB" sz="1250">
                <a:solidFill>
                  <a:srgbClr val="333333"/>
                </a:solidFill>
              </a:rPr>
              <a:t>Amazon</a:t>
            </a:r>
            <a:r>
              <a:rPr lang="en-GB" sz="1250">
                <a:solidFill>
                  <a:srgbClr val="16191F"/>
                </a:solidFill>
                <a:highlight>
                  <a:srgbClr val="FFFFFF"/>
                </a:highlight>
              </a:rPr>
              <a:t> virtual private cloud (VPC)</a:t>
            </a:r>
            <a:r>
              <a:rPr lang="en-GB" sz="1150">
                <a:solidFill>
                  <a:srgbClr val="16191F"/>
                </a:solidFill>
                <a:highlight>
                  <a:srgbClr val="FFFFFF"/>
                </a:highlight>
              </a:rPr>
              <a:t> </a:t>
            </a:r>
            <a:endParaRPr sz="1150">
              <a:solidFill>
                <a:srgbClr val="16191F"/>
              </a:solidFill>
              <a:highlight>
                <a:srgbClr val="FFFFFF"/>
              </a:highlight>
            </a:endParaRPr>
          </a:p>
          <a:p>
            <a:pPr marL="457200" lvl="0" indent="-301625" algn="l" rtl="0">
              <a:spcBef>
                <a:spcPts val="0"/>
              </a:spcBef>
              <a:spcAft>
                <a:spcPts val="0"/>
              </a:spcAft>
              <a:buClr>
                <a:srgbClr val="16191F"/>
              </a:buClr>
              <a:buSzPts val="1150"/>
              <a:buChar char="-"/>
            </a:pPr>
            <a:r>
              <a:rPr lang="en-GB" sz="1150">
                <a:solidFill>
                  <a:srgbClr val="16191F"/>
                </a:solidFill>
                <a:highlight>
                  <a:srgbClr val="FFFFFF"/>
                </a:highlight>
              </a:rPr>
              <a:t>Sensitive data and information of our customers are required to store in our cloud database.</a:t>
            </a:r>
            <a:endParaRPr sz="1150">
              <a:solidFill>
                <a:srgbClr val="16191F"/>
              </a:solidFill>
              <a:highlight>
                <a:srgbClr val="FFFFFF"/>
              </a:highlight>
            </a:endParaRPr>
          </a:p>
          <a:p>
            <a:pPr marL="457200" lvl="0" indent="-301625" algn="l" rtl="0">
              <a:spcBef>
                <a:spcPts val="0"/>
              </a:spcBef>
              <a:spcAft>
                <a:spcPts val="0"/>
              </a:spcAft>
              <a:buClr>
                <a:srgbClr val="16191F"/>
              </a:buClr>
              <a:buSzPts val="1150"/>
              <a:buChar char="-"/>
            </a:pPr>
            <a:r>
              <a:rPr lang="en-GB" sz="1150">
                <a:solidFill>
                  <a:srgbClr val="16191F"/>
                </a:solidFill>
                <a:highlight>
                  <a:srgbClr val="FFFFFF"/>
                </a:highlight>
              </a:rPr>
              <a:t>A virtual network dedicated to our AWS account, logically </a:t>
            </a:r>
            <a:r>
              <a:rPr lang="en-GB" sz="1150" b="1">
                <a:solidFill>
                  <a:srgbClr val="16191F"/>
                </a:solidFill>
                <a:highlight>
                  <a:srgbClr val="FFFFFF"/>
                </a:highlight>
              </a:rPr>
              <a:t>isolated</a:t>
            </a:r>
            <a:r>
              <a:rPr lang="en-GB" sz="1150">
                <a:solidFill>
                  <a:srgbClr val="16191F"/>
                </a:solidFill>
                <a:highlight>
                  <a:srgbClr val="FFFFFF"/>
                </a:highlight>
              </a:rPr>
              <a:t> from other virtual networks in the AWS Cloud.</a:t>
            </a:r>
            <a:endParaRPr sz="1150">
              <a:solidFill>
                <a:srgbClr val="16191F"/>
              </a:solidFill>
              <a:highlight>
                <a:srgbClr val="FFFFFF"/>
              </a:highlight>
            </a:endParaRPr>
          </a:p>
          <a:p>
            <a:pPr marL="457200" lvl="0" indent="-301625" algn="l" rtl="0">
              <a:spcBef>
                <a:spcPts val="0"/>
              </a:spcBef>
              <a:spcAft>
                <a:spcPts val="0"/>
              </a:spcAft>
              <a:buClr>
                <a:srgbClr val="16191F"/>
              </a:buClr>
              <a:buSzPts val="1150"/>
              <a:buChar char="-"/>
            </a:pPr>
            <a:r>
              <a:rPr lang="en-GB" sz="1150" b="1">
                <a:solidFill>
                  <a:srgbClr val="16191F"/>
                </a:solidFill>
                <a:highlight>
                  <a:schemeClr val="lt1"/>
                </a:highlight>
              </a:rPr>
              <a:t>Multiple layers of security</a:t>
            </a:r>
            <a:r>
              <a:rPr lang="en-GB" sz="1150">
                <a:solidFill>
                  <a:srgbClr val="16191F"/>
                </a:solidFill>
                <a:highlight>
                  <a:schemeClr val="lt1"/>
                </a:highlight>
              </a:rPr>
              <a:t>, including security groups* and network access control lists (ACL) to protect AWS resources</a:t>
            </a:r>
            <a:endParaRPr sz="1150">
              <a:solidFill>
                <a:srgbClr val="16191F"/>
              </a:solidFill>
              <a:highlight>
                <a:srgbClr val="FFFFFF"/>
              </a:highlight>
            </a:endParaRPr>
          </a:p>
          <a:p>
            <a:pPr marL="457200" lvl="0" indent="-301625" algn="l" rtl="0">
              <a:spcBef>
                <a:spcPts val="0"/>
              </a:spcBef>
              <a:spcAft>
                <a:spcPts val="0"/>
              </a:spcAft>
              <a:buClr>
                <a:srgbClr val="333333"/>
              </a:buClr>
              <a:buSzPts val="1150"/>
              <a:buChar char="-"/>
            </a:pPr>
            <a:r>
              <a:rPr lang="en-GB" sz="1150" b="1">
                <a:solidFill>
                  <a:srgbClr val="333333"/>
                </a:solidFill>
              </a:rPr>
              <a:t>Complete control</a:t>
            </a:r>
            <a:r>
              <a:rPr lang="en-GB" sz="1150">
                <a:solidFill>
                  <a:srgbClr val="333333"/>
                </a:solidFill>
              </a:rPr>
              <a:t> over virtual networking environment, including resource placement, connectivity, and security.</a:t>
            </a:r>
            <a:endParaRPr sz="1150">
              <a:solidFill>
                <a:srgbClr val="333333"/>
              </a:solidFill>
            </a:endParaRPr>
          </a:p>
          <a:p>
            <a:pPr marL="457200" lvl="0" indent="-301625" algn="l" rtl="0">
              <a:spcBef>
                <a:spcPts val="0"/>
              </a:spcBef>
              <a:spcAft>
                <a:spcPts val="0"/>
              </a:spcAft>
              <a:buClr>
                <a:srgbClr val="2A3B4F"/>
              </a:buClr>
              <a:buSzPts val="1150"/>
              <a:buChar char="-"/>
            </a:pPr>
            <a:r>
              <a:rPr lang="en-GB" sz="1150">
                <a:solidFill>
                  <a:srgbClr val="2A3B4F"/>
                </a:solidFill>
                <a:highlight>
                  <a:srgbClr val="FFFFFF"/>
                </a:highlight>
              </a:rPr>
              <a:t>We can define rules and policies for your services</a:t>
            </a:r>
            <a:endParaRPr sz="1150">
              <a:solidFill>
                <a:srgbClr val="2A3B4F"/>
              </a:solidFill>
              <a:highlight>
                <a:srgbClr val="FFFFFF"/>
              </a:highlight>
            </a:endParaRPr>
          </a:p>
          <a:p>
            <a:pPr marL="457200" lvl="0" indent="-301625" algn="l" rtl="0">
              <a:spcBef>
                <a:spcPts val="0"/>
              </a:spcBef>
              <a:spcAft>
                <a:spcPts val="0"/>
              </a:spcAft>
              <a:buClr>
                <a:srgbClr val="2A3B4F"/>
              </a:buClr>
              <a:buSzPts val="1150"/>
              <a:buChar char="-"/>
            </a:pPr>
            <a:r>
              <a:rPr lang="en-GB" sz="1150">
                <a:solidFill>
                  <a:srgbClr val="2A3B4F"/>
                </a:solidFill>
                <a:highlight>
                  <a:schemeClr val="lt1"/>
                </a:highlight>
              </a:rPr>
              <a:t>Setting up subnets, IP ranges, and network configurations as required.</a:t>
            </a:r>
            <a:endParaRPr sz="1150">
              <a:solidFill>
                <a:srgbClr val="2A3B4F"/>
              </a:solidFill>
              <a:highlight>
                <a:schemeClr val="lt1"/>
              </a:highlight>
            </a:endParaRPr>
          </a:p>
          <a:p>
            <a:pPr marL="457200" lvl="0" indent="-301625" algn="l" rtl="0">
              <a:spcBef>
                <a:spcPts val="0"/>
              </a:spcBef>
              <a:spcAft>
                <a:spcPts val="0"/>
              </a:spcAft>
              <a:buClr>
                <a:srgbClr val="2A3B4F"/>
              </a:buClr>
              <a:buSzPts val="1150"/>
              <a:buChar char="-"/>
            </a:pPr>
            <a:r>
              <a:rPr lang="en-GB" sz="1150" b="1">
                <a:solidFill>
                  <a:srgbClr val="232F3E"/>
                </a:solidFill>
              </a:rPr>
              <a:t>VPC endpoints</a:t>
            </a:r>
            <a:r>
              <a:rPr lang="en-GB" sz="1150">
                <a:solidFill>
                  <a:srgbClr val="232F3E"/>
                </a:solidFill>
              </a:rPr>
              <a:t> enable us  to privately connect your VPC to services hosted on AWS without requiring an Internet gateway, a NAT device, VPN, or firewall proxies.</a:t>
            </a:r>
            <a:endParaRPr sz="1150">
              <a:solidFill>
                <a:srgbClr val="2A3B4F"/>
              </a:solidFill>
              <a:highlight>
                <a:schemeClr val="lt1"/>
              </a:highlight>
            </a:endParaRPr>
          </a:p>
          <a:p>
            <a:pPr marL="457200" lvl="0" indent="0" algn="l" rtl="0">
              <a:spcBef>
                <a:spcPts val="1200"/>
              </a:spcBef>
              <a:spcAft>
                <a:spcPts val="1200"/>
              </a:spcAft>
              <a:buNone/>
            </a:pPr>
            <a:endParaRPr sz="1150">
              <a:solidFill>
                <a:srgbClr val="232F3E"/>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44"/>
          <p:cNvPicPr preferRelativeResize="0"/>
          <p:nvPr/>
        </p:nvPicPr>
        <p:blipFill>
          <a:blip r:embed="rId3">
            <a:alphaModFix/>
          </a:blip>
          <a:stretch>
            <a:fillRect/>
          </a:stretch>
        </p:blipFill>
        <p:spPr>
          <a:xfrm>
            <a:off x="423500" y="1851825"/>
            <a:ext cx="2172850" cy="1090525"/>
          </a:xfrm>
          <a:prstGeom prst="rect">
            <a:avLst/>
          </a:prstGeom>
          <a:noFill/>
          <a:ln>
            <a:noFill/>
          </a:ln>
        </p:spPr>
      </p:pic>
      <p:graphicFrame>
        <p:nvGraphicFramePr>
          <p:cNvPr id="291" name="Google Shape;291;p44"/>
          <p:cNvGraphicFramePr/>
          <p:nvPr/>
        </p:nvGraphicFramePr>
        <p:xfrm>
          <a:off x="3284025" y="1141225"/>
          <a:ext cx="5280325" cy="2861050"/>
        </p:xfrm>
        <a:graphic>
          <a:graphicData uri="http://schemas.openxmlformats.org/drawingml/2006/table">
            <a:tbl>
              <a:tblPr>
                <a:noFill/>
                <a:tableStyleId>{50121584-2694-4A77-97B6-DA8C42667F7E}</a:tableStyleId>
              </a:tblPr>
              <a:tblGrid>
                <a:gridCol w="1942675"/>
                <a:gridCol w="3337650"/>
              </a:tblGrid>
              <a:tr h="294350">
                <a:tc>
                  <a:txBody>
                    <a:bodyPr/>
                    <a:lstStyle/>
                    <a:p>
                      <a:pPr marL="0" lvl="0" indent="0" algn="l" rtl="0">
                        <a:lnSpc>
                          <a:spcPct val="115000"/>
                        </a:lnSpc>
                        <a:spcBef>
                          <a:spcPts val="0"/>
                        </a:spcBef>
                        <a:spcAft>
                          <a:spcPts val="0"/>
                        </a:spcAft>
                        <a:buNone/>
                      </a:pPr>
                      <a:r>
                        <a:rPr lang="en-GB" sz="900" b="1"/>
                        <a:t>DynamoDB Feature</a:t>
                      </a:r>
                      <a:endParaRPr sz="900" b="1"/>
                    </a:p>
                  </a:txBody>
                  <a:tcPr marL="38100" marR="38100" marT="38100" marB="38100">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solidFill>
                      <a:srgbClr val="B0B3B2"/>
                    </a:solidFill>
                  </a:tcPr>
                </a:tc>
                <a:tc>
                  <a:txBody>
                    <a:bodyPr/>
                    <a:lstStyle/>
                    <a:p>
                      <a:pPr marL="0" lvl="0" indent="0" algn="l" rtl="0">
                        <a:lnSpc>
                          <a:spcPct val="115000"/>
                        </a:lnSpc>
                        <a:spcBef>
                          <a:spcPts val="0"/>
                        </a:spcBef>
                        <a:spcAft>
                          <a:spcPts val="0"/>
                        </a:spcAft>
                        <a:buNone/>
                      </a:pPr>
                      <a:r>
                        <a:rPr lang="en-GB" sz="900" b="1"/>
                        <a:t>Benefit</a:t>
                      </a:r>
                      <a:endParaRPr sz="900" b="1"/>
                    </a:p>
                  </a:txBody>
                  <a:tcPr marL="38100" marR="38100" marT="38100" marB="38100">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solidFill>
                      <a:srgbClr val="B0B3B2"/>
                    </a:solidFill>
                  </a:tcPr>
                </a:tc>
              </a:tr>
              <a:tr h="294350">
                <a:tc>
                  <a:txBody>
                    <a:bodyPr/>
                    <a:lstStyle/>
                    <a:p>
                      <a:pPr marL="0" lvl="0" indent="0" algn="l" rtl="0">
                        <a:lnSpc>
                          <a:spcPct val="115000"/>
                        </a:lnSpc>
                        <a:spcBef>
                          <a:spcPts val="0"/>
                        </a:spcBef>
                        <a:spcAft>
                          <a:spcPts val="0"/>
                        </a:spcAft>
                        <a:buNone/>
                      </a:pPr>
                      <a:r>
                        <a:rPr lang="en-GB" sz="900"/>
                        <a:t>Serverless</a:t>
                      </a:r>
                      <a:endParaRPr sz="900"/>
                    </a:p>
                  </a:txBody>
                  <a:tcPr marL="38100" marR="38100" marT="38100" marB="38100">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900"/>
                        <a:t>Fully managed, fault tolerance</a:t>
                      </a:r>
                      <a:endParaRPr sz="900"/>
                    </a:p>
                  </a:txBody>
                  <a:tcPr marL="38100" marR="38100" marT="38100" marB="38100">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tr>
              <a:tr h="294350">
                <a:tc>
                  <a:txBody>
                    <a:bodyPr/>
                    <a:lstStyle/>
                    <a:p>
                      <a:pPr marL="0" lvl="0" indent="0" algn="l" rtl="0">
                        <a:lnSpc>
                          <a:spcPct val="115000"/>
                        </a:lnSpc>
                        <a:spcBef>
                          <a:spcPts val="0"/>
                        </a:spcBef>
                        <a:spcAft>
                          <a:spcPts val="0"/>
                        </a:spcAft>
                        <a:buNone/>
                      </a:pPr>
                      <a:r>
                        <a:rPr lang="en-GB" sz="900"/>
                        <a:t>Highly Available</a:t>
                      </a:r>
                      <a:endParaRPr sz="900"/>
                    </a:p>
                  </a:txBody>
                  <a:tcPr marL="38100" marR="38100" marT="38100" marB="38100">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GB" sz="900"/>
                        <a:t>99.99% availability SLA</a:t>
                      </a:r>
                      <a:endParaRPr sz="900"/>
                    </a:p>
                  </a:txBody>
                  <a:tcPr marL="38100" marR="38100" marT="38100" marB="38100">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solidFill>
                      <a:srgbClr val="F2F2F2"/>
                    </a:solidFill>
                  </a:tcPr>
                </a:tc>
              </a:tr>
              <a:tr h="494500">
                <a:tc>
                  <a:txBody>
                    <a:bodyPr/>
                    <a:lstStyle/>
                    <a:p>
                      <a:pPr marL="0" lvl="0" indent="0" algn="l" rtl="0">
                        <a:lnSpc>
                          <a:spcPct val="115000"/>
                        </a:lnSpc>
                        <a:spcBef>
                          <a:spcPts val="0"/>
                        </a:spcBef>
                        <a:spcAft>
                          <a:spcPts val="0"/>
                        </a:spcAft>
                        <a:buNone/>
                      </a:pPr>
                      <a:r>
                        <a:rPr lang="en-GB" sz="900"/>
                        <a:t>NoSQL type of database with Name/Value structure</a:t>
                      </a:r>
                      <a:endParaRPr sz="900"/>
                    </a:p>
                  </a:txBody>
                  <a:tcPr marL="38100" marR="38100" marT="38100" marB="38100">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900" b="1"/>
                        <a:t>Flexible schema</a:t>
                      </a:r>
                      <a:r>
                        <a:rPr lang="en-GB" sz="900"/>
                        <a:t>, good for when data is not well structured or unpredictable. </a:t>
                      </a:r>
                      <a:endParaRPr sz="900"/>
                    </a:p>
                  </a:txBody>
                  <a:tcPr marL="38100" marR="38100" marT="38100" marB="38100">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tr>
              <a:tr h="494500">
                <a:tc>
                  <a:txBody>
                    <a:bodyPr/>
                    <a:lstStyle/>
                    <a:p>
                      <a:pPr marL="0" lvl="0" indent="0" algn="l" rtl="0">
                        <a:lnSpc>
                          <a:spcPct val="115000"/>
                        </a:lnSpc>
                        <a:spcBef>
                          <a:spcPts val="0"/>
                        </a:spcBef>
                        <a:spcAft>
                          <a:spcPts val="0"/>
                        </a:spcAft>
                        <a:buNone/>
                      </a:pPr>
                      <a:r>
                        <a:rPr lang="en-GB" sz="900"/>
                        <a:t>Horizontal scaling</a:t>
                      </a:r>
                      <a:endParaRPr sz="900"/>
                    </a:p>
                  </a:txBody>
                  <a:tcPr marL="38100" marR="38100" marT="38100" marB="38100">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GB" sz="900"/>
                        <a:t>Seamless scalability to any scale with push button scaling or Auto Scaling</a:t>
                      </a:r>
                      <a:endParaRPr sz="900"/>
                    </a:p>
                  </a:txBody>
                  <a:tcPr marL="38100" marR="38100" marT="38100" marB="38100">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solidFill>
                      <a:srgbClr val="F2F2F2"/>
                    </a:solidFill>
                  </a:tcPr>
                </a:tc>
              </a:tr>
              <a:tr h="494500">
                <a:tc>
                  <a:txBody>
                    <a:bodyPr/>
                    <a:lstStyle/>
                    <a:p>
                      <a:pPr marL="0" lvl="0" indent="0" algn="l" rtl="0">
                        <a:lnSpc>
                          <a:spcPct val="115000"/>
                        </a:lnSpc>
                        <a:spcBef>
                          <a:spcPts val="0"/>
                        </a:spcBef>
                        <a:spcAft>
                          <a:spcPts val="0"/>
                        </a:spcAft>
                        <a:buNone/>
                      </a:pPr>
                      <a:r>
                        <a:rPr lang="en-GB" sz="900"/>
                        <a:t>Transaction Options</a:t>
                      </a:r>
                      <a:endParaRPr sz="900"/>
                    </a:p>
                  </a:txBody>
                  <a:tcPr marL="38100" marR="38100" marT="38100" marB="38100">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900" b="1"/>
                        <a:t>Strongly consistent</a:t>
                      </a:r>
                      <a:r>
                        <a:rPr lang="en-GB" sz="900"/>
                        <a:t> or </a:t>
                      </a:r>
                      <a:r>
                        <a:rPr lang="en-GB" sz="900" b="1"/>
                        <a:t>Eventually consistent</a:t>
                      </a:r>
                      <a:r>
                        <a:rPr lang="en-GB" sz="900"/>
                        <a:t> reads, support for ACID transactions</a:t>
                      </a:r>
                      <a:endParaRPr sz="900"/>
                    </a:p>
                  </a:txBody>
                  <a:tcPr marL="38100" marR="38100" marT="38100" marB="38100">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tcPr>
                </a:tc>
              </a:tr>
              <a:tr h="494500">
                <a:tc>
                  <a:txBody>
                    <a:bodyPr/>
                    <a:lstStyle/>
                    <a:p>
                      <a:pPr marL="0" lvl="0" indent="0" algn="l" rtl="0">
                        <a:lnSpc>
                          <a:spcPct val="115000"/>
                        </a:lnSpc>
                        <a:spcBef>
                          <a:spcPts val="0"/>
                        </a:spcBef>
                        <a:spcAft>
                          <a:spcPts val="0"/>
                        </a:spcAft>
                        <a:buNone/>
                      </a:pPr>
                      <a:r>
                        <a:rPr lang="en-GB" sz="900"/>
                        <a:t>Backup</a:t>
                      </a:r>
                      <a:endParaRPr sz="900"/>
                    </a:p>
                  </a:txBody>
                  <a:tcPr marL="38100" marR="38100" marT="38100" marB="38100">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GB" sz="900" b="1"/>
                        <a:t>Point-in-time</a:t>
                      </a:r>
                      <a:r>
                        <a:rPr lang="en-GB" sz="900"/>
                        <a:t> recovery down to the second in last 35 days; </a:t>
                      </a:r>
                      <a:r>
                        <a:rPr lang="en-GB" sz="900" b="1"/>
                        <a:t>On demand</a:t>
                      </a:r>
                      <a:r>
                        <a:rPr lang="en-GB" sz="900"/>
                        <a:t> backup and restore.</a:t>
                      </a:r>
                      <a:endParaRPr sz="900"/>
                    </a:p>
                  </a:txBody>
                  <a:tcPr marL="38100" marR="38100" marT="38100" marB="38100">
                    <a:lnL w="10575" cap="flat" cmpd="sng">
                      <a:solidFill>
                        <a:srgbClr val="000000"/>
                      </a:solidFill>
                      <a:prstDash val="solid"/>
                      <a:round/>
                      <a:headEnd type="none" w="sm" len="sm"/>
                      <a:tailEnd type="none" w="sm" len="sm"/>
                    </a:lnL>
                    <a:lnR w="10575" cap="flat" cmpd="sng">
                      <a:solidFill>
                        <a:srgbClr val="000000"/>
                      </a:solidFill>
                      <a:prstDash val="solid"/>
                      <a:round/>
                      <a:headEnd type="none" w="sm" len="sm"/>
                      <a:tailEnd type="none" w="sm" len="sm"/>
                    </a:lnR>
                    <a:lnT w="10575" cap="flat" cmpd="sng">
                      <a:solidFill>
                        <a:srgbClr val="000000"/>
                      </a:solidFill>
                      <a:prstDash val="solid"/>
                      <a:round/>
                      <a:headEnd type="none" w="sm" len="sm"/>
                      <a:tailEnd type="none" w="sm" len="sm"/>
                    </a:lnT>
                    <a:lnB w="10575" cap="flat" cmpd="sng">
                      <a:solidFill>
                        <a:srgbClr val="000000"/>
                      </a:solidFill>
                      <a:prstDash val="solid"/>
                      <a:round/>
                      <a:headEnd type="none" w="sm" len="sm"/>
                      <a:tailEnd type="none" w="sm" len="sm"/>
                    </a:lnB>
                    <a:solidFill>
                      <a:srgbClr val="F2F2F2"/>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5"/>
          <p:cNvSpPr>
            <a:spLocks noChangeArrowheads="1"/>
          </p:cNvSpPr>
          <p:nvPr/>
        </p:nvSpPr>
        <p:spPr bwMode="auto">
          <a:xfrm>
            <a:off x="906618" y="2241253"/>
            <a:ext cx="7649899"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700" b="0" i="0" u="none" strike="noStrike" cap="none" normalizeH="0" baseline="0" smtClean="0">
                <a:ln>
                  <a:noFill/>
                </a:ln>
                <a:solidFill>
                  <a:srgbClr val="000000"/>
                </a:solidFill>
                <a:effectLst/>
                <a:latin typeface="Arial" pitchFamily="34" charset="0"/>
                <a:cs typeface="Arial" pitchFamily="34" charset="0"/>
              </a:rPr>
              <a:t>LEX Chat Bot</a:t>
            </a:r>
            <a:endParaRPr kumimoji="0" lang="en-US" sz="4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t>
            </a:r>
            <a:r>
              <a:rPr kumimoji="0" lang="en-US" sz="21300" b="0" i="0" u="none" strike="noStrike" cap="none" normalizeH="0" baseline="0" smtClean="0">
                <a:ln>
                  <a:noFill/>
                </a:ln>
                <a:solidFill>
                  <a:schemeClr val="tx1"/>
                </a:solidFill>
                <a:effectLst/>
                <a:latin typeface="Arial" pitchFamily="34" charset="0"/>
                <a:cs typeface="Arial" pitchFamily="34" charset="0"/>
              </a:rPr>
              <a:t> </a:t>
            </a:r>
            <a:r>
              <a:rPr kumimoji="0" lang="en-US" sz="1800" b="0" i="0" u="none" strike="noStrike" cap="none" normalizeH="0" baseline="0" smtClean="0">
                <a:ln>
                  <a:noFill/>
                </a:ln>
                <a:solidFill>
                  <a:schemeClr val="tx1"/>
                </a:solidFill>
                <a:effectLst/>
                <a:latin typeface="Arial" pitchFamily="34" charset="0"/>
                <a:cs typeface="Arial" pitchFamily="34" charset="0"/>
              </a:rPr>
              <a:t> </a:t>
            </a:r>
            <a:r>
              <a:rPr kumimoji="0" lang="en-US" sz="18900" b="0" i="0" u="none" strike="noStrike" cap="none" normalizeH="0" baseline="0" smtClean="0">
                <a:ln>
                  <a:noFill/>
                </a:ln>
                <a:solidFill>
                  <a:schemeClr val="tx1"/>
                </a:solidFill>
                <a:effectLst/>
                <a:latin typeface="Arial" pitchFamily="34" charset="0"/>
                <a:cs typeface="Arial" pitchFamily="34" charset="0"/>
              </a:rPr>
              <a:t> </a:t>
            </a:r>
            <a:r>
              <a:rPr kumimoji="0" lang="en-US" sz="1800" b="0" i="0" u="none" strike="noStrike" cap="none" normalizeH="0" baseline="0" smtClean="0">
                <a:ln>
                  <a:noFill/>
                </a:ln>
                <a:solidFill>
                  <a:schemeClr val="tx1"/>
                </a:solidFill>
                <a:effectLst/>
                <a:latin typeface="Arial" pitchFamily="34" charset="0"/>
                <a:cs typeface="Arial" pitchFamily="34" charset="0"/>
              </a:rPr>
              <a:t> </a:t>
            </a:r>
            <a:r>
              <a:rPr kumimoji="0" lang="en-US" sz="19200" b="0" i="0" u="none" strike="noStrike" cap="none" normalizeH="0" baseline="0" smtClean="0">
                <a:ln>
                  <a:noFill/>
                </a:ln>
                <a:solidFill>
                  <a:schemeClr val="tx1"/>
                </a:solidFill>
                <a:effectLst/>
                <a:latin typeface="Arial"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5366" name="Picture 6" descr="Example Chatbot Workflow"/>
          <p:cNvPicPr>
            <a:picLocks noChangeAspect="1" noChangeArrowheads="1"/>
          </p:cNvPicPr>
          <p:nvPr/>
        </p:nvPicPr>
        <p:blipFill>
          <a:blip r:embed="rId3"/>
          <a:srcRect/>
          <a:stretch>
            <a:fillRect/>
          </a:stretch>
        </p:blipFill>
        <p:spPr bwMode="auto">
          <a:xfrm>
            <a:off x="711997" y="0"/>
            <a:ext cx="7687407" cy="2842740"/>
          </a:xfrm>
          <a:prstGeom prst="rect">
            <a:avLst/>
          </a:prstGeom>
          <a:noFill/>
        </p:spPr>
      </p:pic>
      <p:pic>
        <p:nvPicPr>
          <p:cNvPr id="15367" name="Picture 7" descr="https://lh3.googleusercontent.com/sTSbKqt0TP_tSIdrEv9-tlkdD_VJ48l5C7UVNanHCOU7FzEAnVmIsyJcuEZqBxcxvU5-kjf96GcPKuy7w5hDPjQBaK5geshR4DNZij4TpGxMku6WNOMfB7nZLv-CTq0wOqOUd0_iNQw=s0"/>
          <p:cNvPicPr>
            <a:picLocks noChangeAspect="1" noChangeArrowheads="1"/>
          </p:cNvPicPr>
          <p:nvPr/>
        </p:nvPicPr>
        <p:blipFill>
          <a:blip r:embed="rId4"/>
          <a:srcRect/>
          <a:stretch>
            <a:fillRect/>
          </a:stretch>
        </p:blipFill>
        <p:spPr bwMode="auto">
          <a:xfrm>
            <a:off x="1518603" y="2558586"/>
            <a:ext cx="6238011" cy="2530439"/>
          </a:xfrm>
          <a:prstGeom prst="rect">
            <a:avLst/>
          </a:prstGeom>
          <a:noFill/>
        </p:spPr>
      </p:pic>
      <p:pic>
        <p:nvPicPr>
          <p:cNvPr id="15368" name="Picture 8" descr="The Alexa Personality"/>
          <p:cNvPicPr>
            <a:picLocks noChangeAspect="1" noChangeArrowheads="1"/>
          </p:cNvPicPr>
          <p:nvPr/>
        </p:nvPicPr>
        <p:blipFill>
          <a:blip r:embed="rId5"/>
          <a:srcRect/>
          <a:stretch>
            <a:fillRect/>
          </a:stretch>
        </p:blipFill>
        <p:spPr bwMode="auto">
          <a:xfrm>
            <a:off x="2602942" y="2599230"/>
            <a:ext cx="3046681" cy="2069933"/>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a:spLocks noGrp="1"/>
          </p:cNvSpPr>
          <p:nvPr>
            <p:ph type="title"/>
          </p:nvPr>
        </p:nvSpPr>
        <p:spPr>
          <a:xfrm>
            <a:off x="317910" y="3722363"/>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sz="2700"/>
              <a:t>LEX conversation logs</a:t>
            </a:r>
            <a:endParaRPr sz="2700"/>
          </a:p>
        </p:txBody>
      </p:sp>
      <p:pic>
        <p:nvPicPr>
          <p:cNvPr id="305" name="Google Shape;305;p46" descr="Solution Architecture describing Analysis of Conversation Logs"/>
          <p:cNvPicPr preferRelativeResize="0"/>
          <p:nvPr/>
        </p:nvPicPr>
        <p:blipFill>
          <a:blip r:embed="rId3">
            <a:alphaModFix/>
          </a:blip>
          <a:stretch>
            <a:fillRect/>
          </a:stretch>
        </p:blipFill>
        <p:spPr>
          <a:xfrm>
            <a:off x="463600" y="1390850"/>
            <a:ext cx="7866401" cy="1958400"/>
          </a:xfrm>
          <a:prstGeom prst="rect">
            <a:avLst/>
          </a:prstGeom>
          <a:noFill/>
          <a:ln>
            <a:noFill/>
          </a:ln>
        </p:spPr>
      </p:pic>
      <p:sp>
        <p:nvSpPr>
          <p:cNvPr id="306" name="Google Shape;306;p46"/>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GB" sz="2540"/>
              <a:t>Data Analysis (Part 1)</a:t>
            </a:r>
            <a:endParaRPr sz="254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 Analysis (Part 2)</a:t>
            </a:r>
            <a:endParaRPr/>
          </a:p>
        </p:txBody>
      </p:sp>
      <p:pic>
        <p:nvPicPr>
          <p:cNvPr id="312" name="Google Shape;312;p47"/>
          <p:cNvPicPr preferRelativeResize="0"/>
          <p:nvPr/>
        </p:nvPicPr>
        <p:blipFill rotWithShape="1">
          <a:blip r:embed="rId3">
            <a:alphaModFix/>
          </a:blip>
          <a:srcRect b="1951"/>
          <a:stretch/>
        </p:blipFill>
        <p:spPr>
          <a:xfrm>
            <a:off x="916925" y="1155000"/>
            <a:ext cx="7130274" cy="3746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 Analysis (Part 3)</a:t>
            </a:r>
            <a:endParaRPr/>
          </a:p>
        </p:txBody>
      </p:sp>
      <p:pic>
        <p:nvPicPr>
          <p:cNvPr id="318" name="Google Shape;318;p48"/>
          <p:cNvPicPr preferRelativeResize="0"/>
          <p:nvPr/>
        </p:nvPicPr>
        <p:blipFill>
          <a:blip r:embed="rId3">
            <a:alphaModFix/>
          </a:blip>
          <a:stretch>
            <a:fillRect/>
          </a:stretch>
        </p:blipFill>
        <p:spPr>
          <a:xfrm>
            <a:off x="268550" y="1017736"/>
            <a:ext cx="4564250" cy="1461887"/>
          </a:xfrm>
          <a:prstGeom prst="rect">
            <a:avLst/>
          </a:prstGeom>
          <a:noFill/>
          <a:ln>
            <a:noFill/>
          </a:ln>
        </p:spPr>
      </p:pic>
      <p:pic>
        <p:nvPicPr>
          <p:cNvPr id="319" name="Google Shape;319;p48"/>
          <p:cNvPicPr preferRelativeResize="0"/>
          <p:nvPr/>
        </p:nvPicPr>
        <p:blipFill>
          <a:blip r:embed="rId4">
            <a:alphaModFix/>
          </a:blip>
          <a:stretch>
            <a:fillRect/>
          </a:stretch>
        </p:blipFill>
        <p:spPr>
          <a:xfrm>
            <a:off x="5706725" y="95700"/>
            <a:ext cx="3318624" cy="1712068"/>
          </a:xfrm>
          <a:prstGeom prst="rect">
            <a:avLst/>
          </a:prstGeom>
          <a:noFill/>
          <a:ln>
            <a:noFill/>
          </a:ln>
        </p:spPr>
      </p:pic>
      <p:cxnSp>
        <p:nvCxnSpPr>
          <p:cNvPr id="320" name="Google Shape;320;p48"/>
          <p:cNvCxnSpPr/>
          <p:nvPr/>
        </p:nvCxnSpPr>
        <p:spPr>
          <a:xfrm>
            <a:off x="4405850" y="2082475"/>
            <a:ext cx="613500" cy="682200"/>
          </a:xfrm>
          <a:prstGeom prst="straightConnector1">
            <a:avLst/>
          </a:prstGeom>
          <a:noFill/>
          <a:ln w="9525" cap="flat" cmpd="sng">
            <a:solidFill>
              <a:schemeClr val="dk2"/>
            </a:solidFill>
            <a:prstDash val="solid"/>
            <a:round/>
            <a:headEnd type="none" w="med" len="med"/>
            <a:tailEnd type="triangle" w="med" len="med"/>
          </a:ln>
        </p:spPr>
      </p:cxnSp>
      <p:cxnSp>
        <p:nvCxnSpPr>
          <p:cNvPr id="321" name="Google Shape;321;p48"/>
          <p:cNvCxnSpPr/>
          <p:nvPr/>
        </p:nvCxnSpPr>
        <p:spPr>
          <a:xfrm rot="10800000" flipH="1">
            <a:off x="4405850" y="607175"/>
            <a:ext cx="1316100" cy="771900"/>
          </a:xfrm>
          <a:prstGeom prst="straightConnector1">
            <a:avLst/>
          </a:prstGeom>
          <a:noFill/>
          <a:ln w="9525" cap="flat" cmpd="sng">
            <a:solidFill>
              <a:schemeClr val="dk2"/>
            </a:solidFill>
            <a:prstDash val="solid"/>
            <a:round/>
            <a:headEnd type="none" w="med" len="med"/>
            <a:tailEnd type="triangle" w="med" len="med"/>
          </a:ln>
        </p:spPr>
      </p:cxnSp>
      <p:sp>
        <p:nvSpPr>
          <p:cNvPr id="322" name="Google Shape;322;p48"/>
          <p:cNvSpPr txBox="1"/>
          <p:nvPr/>
        </p:nvSpPr>
        <p:spPr>
          <a:xfrm>
            <a:off x="268550" y="3636800"/>
            <a:ext cx="22461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u="sng"/>
              <a:t>Data to analyse (Client)</a:t>
            </a:r>
            <a:r>
              <a:rPr lang="en-GB" sz="1300"/>
              <a:t>:</a:t>
            </a:r>
            <a:endParaRPr sz="1300"/>
          </a:p>
          <a:p>
            <a:pPr marL="457200" lvl="0" indent="-311150" algn="l" rtl="0">
              <a:spcBef>
                <a:spcPts val="0"/>
              </a:spcBef>
              <a:spcAft>
                <a:spcPts val="0"/>
              </a:spcAft>
              <a:buSzPts val="1300"/>
              <a:buChar char="●"/>
            </a:pPr>
            <a:r>
              <a:rPr lang="en-GB" sz="1300"/>
              <a:t>Item name</a:t>
            </a:r>
            <a:endParaRPr sz="1300"/>
          </a:p>
          <a:p>
            <a:pPr marL="457200" lvl="0" indent="-311150" algn="l" rtl="0">
              <a:spcBef>
                <a:spcPts val="0"/>
              </a:spcBef>
              <a:spcAft>
                <a:spcPts val="0"/>
              </a:spcAft>
              <a:buSzPts val="1300"/>
              <a:buChar char="●"/>
            </a:pPr>
            <a:r>
              <a:rPr lang="en-GB" sz="1300"/>
              <a:t>Frequency of refund</a:t>
            </a:r>
            <a:endParaRPr sz="1300"/>
          </a:p>
          <a:p>
            <a:pPr marL="457200" lvl="0" indent="-311150" algn="l" rtl="0">
              <a:spcBef>
                <a:spcPts val="0"/>
              </a:spcBef>
              <a:spcAft>
                <a:spcPts val="0"/>
              </a:spcAft>
              <a:buSzPts val="1300"/>
              <a:buChar char="●"/>
            </a:pPr>
            <a:r>
              <a:rPr lang="en-GB" sz="1300"/>
              <a:t>Reasons</a:t>
            </a:r>
            <a:endParaRPr sz="1300"/>
          </a:p>
          <a:p>
            <a:pPr marL="457200" lvl="0" indent="-311150" algn="l" rtl="0">
              <a:spcBef>
                <a:spcPts val="0"/>
              </a:spcBef>
              <a:spcAft>
                <a:spcPts val="0"/>
              </a:spcAft>
              <a:buSzPts val="1300"/>
              <a:buChar char="●"/>
            </a:pPr>
            <a:r>
              <a:rPr lang="en-GB" sz="1300"/>
              <a:t>Time frame</a:t>
            </a:r>
            <a:endParaRPr sz="1300"/>
          </a:p>
        </p:txBody>
      </p:sp>
      <p:pic>
        <p:nvPicPr>
          <p:cNvPr id="323" name="Google Shape;323;p48" descr="AWS QuickSight copy"/>
          <p:cNvPicPr preferRelativeResize="0"/>
          <p:nvPr/>
        </p:nvPicPr>
        <p:blipFill rotWithShape="1">
          <a:blip r:embed="rId5">
            <a:alphaModFix/>
          </a:blip>
          <a:srcRect t="8340"/>
          <a:stretch/>
        </p:blipFill>
        <p:spPr>
          <a:xfrm>
            <a:off x="5039650" y="2177150"/>
            <a:ext cx="4104350" cy="2802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Security</a:t>
            </a:r>
            <a:endParaRPr/>
          </a:p>
        </p:txBody>
      </p:sp>
      <p:pic>
        <p:nvPicPr>
          <p:cNvPr id="329" name="Google Shape;329;p49"/>
          <p:cNvPicPr preferRelativeResize="0"/>
          <p:nvPr/>
        </p:nvPicPr>
        <p:blipFill>
          <a:blip r:embed="rId3">
            <a:alphaModFix/>
          </a:blip>
          <a:stretch>
            <a:fillRect/>
          </a:stretch>
        </p:blipFill>
        <p:spPr>
          <a:xfrm>
            <a:off x="428650" y="933325"/>
            <a:ext cx="8135673" cy="38209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Security</a:t>
            </a:r>
            <a:endParaRPr/>
          </a:p>
        </p:txBody>
      </p:sp>
      <p:pic>
        <p:nvPicPr>
          <p:cNvPr id="335" name="Google Shape;335;p50"/>
          <p:cNvPicPr preferRelativeResize="0"/>
          <p:nvPr/>
        </p:nvPicPr>
        <p:blipFill>
          <a:blip r:embed="rId3">
            <a:alphaModFix/>
          </a:blip>
          <a:stretch>
            <a:fillRect/>
          </a:stretch>
        </p:blipFill>
        <p:spPr>
          <a:xfrm>
            <a:off x="468125" y="1017725"/>
            <a:ext cx="7502885" cy="3820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Security</a:t>
            </a:r>
            <a:endParaRPr/>
          </a:p>
        </p:txBody>
      </p:sp>
      <p:pic>
        <p:nvPicPr>
          <p:cNvPr id="341" name="Google Shape;341;p51"/>
          <p:cNvPicPr preferRelativeResize="0"/>
          <p:nvPr/>
        </p:nvPicPr>
        <p:blipFill>
          <a:blip r:embed="rId3">
            <a:alphaModFix/>
          </a:blip>
          <a:stretch>
            <a:fillRect/>
          </a:stretch>
        </p:blipFill>
        <p:spPr>
          <a:xfrm>
            <a:off x="152400" y="1170125"/>
            <a:ext cx="8520599" cy="2788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75" name="Google Shape;75;p16"/>
          <p:cNvPicPr preferRelativeResize="0"/>
          <p:nvPr/>
        </p:nvPicPr>
        <p:blipFill>
          <a:blip r:embed="rId3">
            <a:alphaModFix/>
          </a:blip>
          <a:stretch>
            <a:fillRect/>
          </a:stretch>
        </p:blipFill>
        <p:spPr>
          <a:xfrm>
            <a:off x="311700" y="1131000"/>
            <a:ext cx="3659026" cy="3934849"/>
          </a:xfrm>
          <a:prstGeom prst="rect">
            <a:avLst/>
          </a:prstGeom>
          <a:noFill/>
          <a:ln>
            <a:noFill/>
          </a:ln>
        </p:spPr>
      </p:pic>
      <p:pic>
        <p:nvPicPr>
          <p:cNvPr id="76" name="Google Shape;76;p16"/>
          <p:cNvPicPr preferRelativeResize="0"/>
          <p:nvPr/>
        </p:nvPicPr>
        <p:blipFill>
          <a:blip r:embed="rId4">
            <a:alphaModFix/>
          </a:blip>
          <a:stretch>
            <a:fillRect/>
          </a:stretch>
        </p:blipFill>
        <p:spPr>
          <a:xfrm>
            <a:off x="3970725" y="1039925"/>
            <a:ext cx="4091250" cy="4117000"/>
          </a:xfrm>
          <a:prstGeom prst="rect">
            <a:avLst/>
          </a:prstGeom>
          <a:noFill/>
          <a:ln>
            <a:noFill/>
          </a:ln>
        </p:spPr>
      </p:pic>
      <p:sp>
        <p:nvSpPr>
          <p:cNvPr id="77" name="Google Shape;77;p16"/>
          <p:cNvSpPr txBox="1">
            <a:spLocks noGrp="1"/>
          </p:cNvSpPr>
          <p:nvPr>
            <p:ph type="subTitle" idx="1"/>
          </p:nvPr>
        </p:nvSpPr>
        <p:spPr>
          <a:xfrm>
            <a:off x="-49375" y="3145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Empathy Map (P1)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Security</a:t>
            </a:r>
            <a:endParaRPr/>
          </a:p>
        </p:txBody>
      </p:sp>
      <p:pic>
        <p:nvPicPr>
          <p:cNvPr id="347" name="Google Shape;347;p52"/>
          <p:cNvPicPr preferRelativeResize="0"/>
          <p:nvPr/>
        </p:nvPicPr>
        <p:blipFill>
          <a:blip r:embed="rId3">
            <a:alphaModFix/>
          </a:blip>
          <a:stretch>
            <a:fillRect/>
          </a:stretch>
        </p:blipFill>
        <p:spPr>
          <a:xfrm>
            <a:off x="454950" y="1017725"/>
            <a:ext cx="7709816" cy="3820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3" name="Google Shape;83;p17"/>
          <p:cNvPicPr preferRelativeResize="0"/>
          <p:nvPr/>
        </p:nvPicPr>
        <p:blipFill>
          <a:blip r:embed="rId3">
            <a:alphaModFix/>
          </a:blip>
          <a:stretch>
            <a:fillRect/>
          </a:stretch>
        </p:blipFill>
        <p:spPr>
          <a:xfrm>
            <a:off x="411701" y="1131000"/>
            <a:ext cx="3559022" cy="4012499"/>
          </a:xfrm>
          <a:prstGeom prst="rect">
            <a:avLst/>
          </a:prstGeom>
          <a:noFill/>
          <a:ln>
            <a:noFill/>
          </a:ln>
        </p:spPr>
      </p:pic>
      <p:pic>
        <p:nvPicPr>
          <p:cNvPr id="84" name="Google Shape;84;p17"/>
          <p:cNvPicPr preferRelativeResize="0"/>
          <p:nvPr/>
        </p:nvPicPr>
        <p:blipFill>
          <a:blip r:embed="rId4">
            <a:alphaModFix/>
          </a:blip>
          <a:stretch>
            <a:fillRect/>
          </a:stretch>
        </p:blipFill>
        <p:spPr>
          <a:xfrm>
            <a:off x="3970723" y="1083063"/>
            <a:ext cx="3949675" cy="4108374"/>
          </a:xfrm>
          <a:prstGeom prst="rect">
            <a:avLst/>
          </a:prstGeom>
          <a:noFill/>
          <a:ln>
            <a:noFill/>
          </a:ln>
        </p:spPr>
      </p:pic>
      <p:sp>
        <p:nvSpPr>
          <p:cNvPr id="85" name="Google Shape;85;p17"/>
          <p:cNvSpPr txBox="1">
            <a:spLocks noGrp="1"/>
          </p:cNvSpPr>
          <p:nvPr>
            <p:ph type="subTitle" idx="1"/>
          </p:nvPr>
        </p:nvSpPr>
        <p:spPr>
          <a:xfrm>
            <a:off x="-49375" y="3145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Empathy Map (P2)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907575" y="1191225"/>
            <a:ext cx="7087226" cy="3447850"/>
          </a:xfrm>
          <a:prstGeom prst="rect">
            <a:avLst/>
          </a:prstGeom>
          <a:noFill/>
          <a:ln>
            <a:noFill/>
          </a:ln>
        </p:spPr>
      </p:pic>
      <p:sp>
        <p:nvSpPr>
          <p:cNvPr id="91" name="Google Shape;91;p18"/>
          <p:cNvSpPr txBox="1">
            <a:spLocks noGrp="1"/>
          </p:cNvSpPr>
          <p:nvPr>
            <p:ph type="subTitle" idx="1"/>
          </p:nvPr>
        </p:nvSpPr>
        <p:spPr>
          <a:xfrm>
            <a:off x="-49375" y="31455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Persona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subTitle" idx="1"/>
          </p:nvPr>
        </p:nvSpPr>
        <p:spPr>
          <a:xfrm>
            <a:off x="399975" y="-3037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As-in Scenario Map</a:t>
            </a:r>
            <a:endParaRPr/>
          </a:p>
        </p:txBody>
      </p:sp>
      <p:pic>
        <p:nvPicPr>
          <p:cNvPr id="97" name="Google Shape;97;p19"/>
          <p:cNvPicPr preferRelativeResize="0"/>
          <p:nvPr/>
        </p:nvPicPr>
        <p:blipFill rotWithShape="1">
          <a:blip r:embed="rId3">
            <a:alphaModFix/>
          </a:blip>
          <a:srcRect l="13254" t="19685" b="68700"/>
          <a:stretch/>
        </p:blipFill>
        <p:spPr>
          <a:xfrm>
            <a:off x="399975" y="635910"/>
            <a:ext cx="8520602" cy="760288"/>
          </a:xfrm>
          <a:prstGeom prst="rect">
            <a:avLst/>
          </a:prstGeom>
          <a:noFill/>
          <a:ln>
            <a:noFill/>
          </a:ln>
        </p:spPr>
      </p:pic>
      <p:pic>
        <p:nvPicPr>
          <p:cNvPr id="98" name="Google Shape;98;p19"/>
          <p:cNvPicPr preferRelativeResize="0"/>
          <p:nvPr/>
        </p:nvPicPr>
        <p:blipFill rotWithShape="1">
          <a:blip r:embed="rId3">
            <a:alphaModFix/>
          </a:blip>
          <a:srcRect l="11497" t="31937" r="82443" b="12587"/>
          <a:stretch/>
        </p:blipFill>
        <p:spPr>
          <a:xfrm>
            <a:off x="260801" y="1396199"/>
            <a:ext cx="529597" cy="3231849"/>
          </a:xfrm>
          <a:prstGeom prst="rect">
            <a:avLst/>
          </a:prstGeom>
          <a:noFill/>
          <a:ln>
            <a:noFill/>
          </a:ln>
        </p:spPr>
      </p:pic>
      <p:sp>
        <p:nvSpPr>
          <p:cNvPr id="99" name="Google Shape;99;p19"/>
          <p:cNvSpPr txBox="1"/>
          <p:nvPr/>
        </p:nvSpPr>
        <p:spPr>
          <a:xfrm>
            <a:off x="2086275" y="1436325"/>
            <a:ext cx="1372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Did not deliver within committed window</a:t>
            </a:r>
            <a:endParaRPr sz="1000"/>
          </a:p>
        </p:txBody>
      </p:sp>
      <p:sp>
        <p:nvSpPr>
          <p:cNvPr id="100" name="Google Shape;100;p19"/>
          <p:cNvSpPr txBox="1"/>
          <p:nvPr/>
        </p:nvSpPr>
        <p:spPr>
          <a:xfrm>
            <a:off x="2094300" y="2704150"/>
            <a:ext cx="1757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Product did not meet expectation</a:t>
            </a:r>
            <a:endParaRPr sz="1000"/>
          </a:p>
        </p:txBody>
      </p:sp>
      <p:sp>
        <p:nvSpPr>
          <p:cNvPr id="101" name="Google Shape;101;p19"/>
          <p:cNvSpPr txBox="1"/>
          <p:nvPr/>
        </p:nvSpPr>
        <p:spPr>
          <a:xfrm>
            <a:off x="3626925" y="1437075"/>
            <a:ext cx="1861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After sales service hard to find</a:t>
            </a:r>
            <a:endParaRPr sz="1000"/>
          </a:p>
        </p:txBody>
      </p:sp>
      <p:sp>
        <p:nvSpPr>
          <p:cNvPr id="102" name="Google Shape;102;p19"/>
          <p:cNvSpPr txBox="1"/>
          <p:nvPr/>
        </p:nvSpPr>
        <p:spPr>
          <a:xfrm>
            <a:off x="3626925" y="1869700"/>
            <a:ext cx="1757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After sales service not helpful nor effective</a:t>
            </a:r>
            <a:endParaRPr sz="1000"/>
          </a:p>
        </p:txBody>
      </p:sp>
      <p:sp>
        <p:nvSpPr>
          <p:cNvPr id="103" name="Google Shape;103;p19"/>
          <p:cNvSpPr txBox="1"/>
          <p:nvPr/>
        </p:nvSpPr>
        <p:spPr>
          <a:xfrm>
            <a:off x="5348150" y="1284675"/>
            <a:ext cx="141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Long refund lead time</a:t>
            </a:r>
            <a:endParaRPr sz="1000"/>
          </a:p>
        </p:txBody>
      </p:sp>
      <p:sp>
        <p:nvSpPr>
          <p:cNvPr id="104" name="Google Shape;104;p19"/>
          <p:cNvSpPr txBox="1"/>
          <p:nvPr/>
        </p:nvSpPr>
        <p:spPr>
          <a:xfrm>
            <a:off x="5448425" y="1528750"/>
            <a:ext cx="1416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Tedious to show proof for refund</a:t>
            </a:r>
            <a:endParaRPr sz="1000"/>
          </a:p>
        </p:txBody>
      </p:sp>
      <p:sp>
        <p:nvSpPr>
          <p:cNvPr id="105" name="Google Shape;105;p19"/>
          <p:cNvSpPr txBox="1"/>
          <p:nvPr/>
        </p:nvSpPr>
        <p:spPr>
          <a:xfrm>
            <a:off x="5372225" y="1941900"/>
            <a:ext cx="1560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Difficult to resolve if seller is overseas</a:t>
            </a:r>
            <a:endParaRPr sz="1000"/>
          </a:p>
        </p:txBody>
      </p:sp>
      <p:sp>
        <p:nvSpPr>
          <p:cNvPr id="106" name="Google Shape;106;p19"/>
          <p:cNvSpPr txBox="1"/>
          <p:nvPr/>
        </p:nvSpPr>
        <p:spPr>
          <a:xfrm>
            <a:off x="7113400" y="1360875"/>
            <a:ext cx="69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Spam</a:t>
            </a:r>
            <a:endParaRPr sz="1000"/>
          </a:p>
        </p:txBody>
      </p:sp>
      <p:sp>
        <p:nvSpPr>
          <p:cNvPr id="107" name="Google Shape;107;p19"/>
          <p:cNvSpPr txBox="1"/>
          <p:nvPr/>
        </p:nvSpPr>
        <p:spPr>
          <a:xfrm>
            <a:off x="7029175" y="1693150"/>
            <a:ext cx="1416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Good customer service support is important</a:t>
            </a:r>
            <a:endParaRPr sz="1000"/>
          </a:p>
        </p:txBody>
      </p:sp>
      <p:sp>
        <p:nvSpPr>
          <p:cNvPr id="108" name="Google Shape;108;p19"/>
          <p:cNvSpPr txBox="1"/>
          <p:nvPr/>
        </p:nvSpPr>
        <p:spPr>
          <a:xfrm>
            <a:off x="5372225" y="2704150"/>
            <a:ext cx="1300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Long waiting time for refund</a:t>
            </a:r>
            <a:endParaRPr sz="1000"/>
          </a:p>
        </p:txBody>
      </p:sp>
      <p:sp>
        <p:nvSpPr>
          <p:cNvPr id="109" name="Google Shape;109;p19"/>
          <p:cNvSpPr txBox="1"/>
          <p:nvPr/>
        </p:nvSpPr>
        <p:spPr>
          <a:xfrm>
            <a:off x="2126475" y="3947900"/>
            <a:ext cx="1235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Return wrong item</a:t>
            </a:r>
            <a:endParaRPr sz="1000"/>
          </a:p>
        </p:txBody>
      </p:sp>
      <p:sp>
        <p:nvSpPr>
          <p:cNvPr id="110" name="Google Shape;110;p19"/>
          <p:cNvSpPr txBox="1"/>
          <p:nvPr/>
        </p:nvSpPr>
        <p:spPr>
          <a:xfrm>
            <a:off x="3815475" y="3879725"/>
            <a:ext cx="1492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After sales service hard to find</a:t>
            </a:r>
            <a:endParaRPr sz="1000"/>
          </a:p>
        </p:txBody>
      </p:sp>
      <p:sp>
        <p:nvSpPr>
          <p:cNvPr id="111" name="Google Shape;111;p19"/>
          <p:cNvSpPr txBox="1"/>
          <p:nvPr/>
        </p:nvSpPr>
        <p:spPr>
          <a:xfrm>
            <a:off x="5384275" y="3719300"/>
            <a:ext cx="1668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Customer service response time is slow</a:t>
            </a:r>
            <a:endParaRPr sz="1000"/>
          </a:p>
        </p:txBody>
      </p:sp>
      <p:sp>
        <p:nvSpPr>
          <p:cNvPr id="112" name="Google Shape;112;p19"/>
          <p:cNvSpPr txBox="1"/>
          <p:nvPr/>
        </p:nvSpPr>
        <p:spPr>
          <a:xfrm>
            <a:off x="5384325" y="4135700"/>
            <a:ext cx="1235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Long refund process time</a:t>
            </a:r>
            <a:endParaRPr sz="1000"/>
          </a:p>
        </p:txBody>
      </p:sp>
      <p:sp>
        <p:nvSpPr>
          <p:cNvPr id="113" name="Google Shape;113;p19"/>
          <p:cNvSpPr txBox="1"/>
          <p:nvPr/>
        </p:nvSpPr>
        <p:spPr>
          <a:xfrm>
            <a:off x="5412225" y="4552100"/>
            <a:ext cx="1560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Difficult to see refund</a:t>
            </a:r>
            <a:endParaRPr sz="1000"/>
          </a:p>
        </p:txBody>
      </p:sp>
      <p:sp>
        <p:nvSpPr>
          <p:cNvPr id="114" name="Google Shape;114;p19"/>
          <p:cNvSpPr txBox="1"/>
          <p:nvPr/>
        </p:nvSpPr>
        <p:spPr>
          <a:xfrm>
            <a:off x="7149550" y="3988025"/>
            <a:ext cx="4621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t>Need quality after sales support</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0"/>
          <p:cNvPicPr preferRelativeResize="0"/>
          <p:nvPr/>
        </p:nvPicPr>
        <p:blipFill rotWithShape="1">
          <a:blip r:embed="rId3">
            <a:alphaModFix/>
          </a:blip>
          <a:srcRect l="54909" t="16310" r="-2114" b="23416"/>
          <a:stretch/>
        </p:blipFill>
        <p:spPr>
          <a:xfrm>
            <a:off x="309825" y="724500"/>
            <a:ext cx="5005926" cy="4260302"/>
          </a:xfrm>
          <a:prstGeom prst="rect">
            <a:avLst/>
          </a:prstGeom>
          <a:noFill/>
          <a:ln>
            <a:noFill/>
          </a:ln>
        </p:spPr>
      </p:pic>
      <p:sp>
        <p:nvSpPr>
          <p:cNvPr id="120" name="Google Shape;120;p20"/>
          <p:cNvSpPr txBox="1"/>
          <p:nvPr/>
        </p:nvSpPr>
        <p:spPr>
          <a:xfrm>
            <a:off x="379650" y="105125"/>
            <a:ext cx="211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Prioritization Grid</a:t>
            </a:r>
            <a:endParaRPr/>
          </a:p>
        </p:txBody>
      </p:sp>
      <p:sp>
        <p:nvSpPr>
          <p:cNvPr id="121" name="Google Shape;121;p20"/>
          <p:cNvSpPr txBox="1">
            <a:spLocks noGrp="1"/>
          </p:cNvSpPr>
          <p:nvPr>
            <p:ph type="subTitle" idx="1"/>
          </p:nvPr>
        </p:nvSpPr>
        <p:spPr>
          <a:xfrm>
            <a:off x="6263496" y="1462725"/>
            <a:ext cx="2712300" cy="4128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GB"/>
              <a:t>Pain Points</a:t>
            </a:r>
            <a:endParaRPr/>
          </a:p>
        </p:txBody>
      </p:sp>
      <p:sp>
        <p:nvSpPr>
          <p:cNvPr id="122" name="Google Shape;122;p20"/>
          <p:cNvSpPr txBox="1"/>
          <p:nvPr/>
        </p:nvSpPr>
        <p:spPr>
          <a:xfrm>
            <a:off x="6095354" y="1827226"/>
            <a:ext cx="30486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arenR"/>
            </a:pPr>
            <a:r>
              <a:rPr lang="en-GB"/>
              <a:t>Product did not meet expectations</a:t>
            </a:r>
            <a:endParaRPr/>
          </a:p>
          <a:p>
            <a:pPr marL="457200" lvl="0" indent="-317500" algn="l" rtl="0">
              <a:spcBef>
                <a:spcPts val="0"/>
              </a:spcBef>
              <a:spcAft>
                <a:spcPts val="0"/>
              </a:spcAft>
              <a:buSzPts val="1400"/>
              <a:buAutoNum type="arabicParenR"/>
            </a:pPr>
            <a:r>
              <a:rPr lang="en-GB"/>
              <a:t>Poor quality after sales customer service support</a:t>
            </a:r>
            <a:endParaRPr/>
          </a:p>
          <a:p>
            <a:pPr marL="457200" lvl="0" indent="-317500" algn="l" rtl="0">
              <a:spcBef>
                <a:spcPts val="0"/>
              </a:spcBef>
              <a:spcAft>
                <a:spcPts val="0"/>
              </a:spcAft>
              <a:buSzPts val="1400"/>
              <a:buAutoNum type="arabicParenR"/>
            </a:pPr>
            <a:r>
              <a:rPr lang="en-GB"/>
              <a:t>Long waiting time to resolve issue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1"/>
          <p:cNvPicPr preferRelativeResize="0"/>
          <p:nvPr/>
        </p:nvPicPr>
        <p:blipFill rotWithShape="1">
          <a:blip r:embed="rId3">
            <a:alphaModFix/>
          </a:blip>
          <a:srcRect l="12902" t="32863" r="40348" b="9631"/>
          <a:stretch/>
        </p:blipFill>
        <p:spPr>
          <a:xfrm>
            <a:off x="2248525" y="38650"/>
            <a:ext cx="6179231" cy="5066201"/>
          </a:xfrm>
          <a:prstGeom prst="rect">
            <a:avLst/>
          </a:prstGeom>
          <a:noFill/>
          <a:ln>
            <a:noFill/>
          </a:ln>
        </p:spPr>
      </p:pic>
      <p:sp>
        <p:nvSpPr>
          <p:cNvPr id="128" name="Google Shape;128;p21"/>
          <p:cNvSpPr txBox="1"/>
          <p:nvPr/>
        </p:nvSpPr>
        <p:spPr>
          <a:xfrm>
            <a:off x="442675" y="1398300"/>
            <a:ext cx="40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Hills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3603</Words>
  <PresentationFormat>On-screen Show (16:9)</PresentationFormat>
  <Paragraphs>324</Paragraphs>
  <Slides>40</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Roboto</vt:lpstr>
      <vt:lpstr>Montserrat</vt:lpstr>
      <vt:lpstr>Georgia</vt:lpstr>
      <vt:lpstr>Times New Roman</vt:lpstr>
      <vt:lpstr>Simple Light</vt:lpstr>
      <vt:lpstr>Cloud Computing Project (Team Panda)</vt:lpstr>
      <vt:lpstr>Content Page</vt:lpstr>
      <vt:lpstr>Slide 3</vt:lpstr>
      <vt:lpstr>Slide 4</vt:lpstr>
      <vt:lpstr>Slide 5</vt:lpstr>
      <vt:lpstr>Slide 6</vt:lpstr>
      <vt:lpstr>Slide 7</vt:lpstr>
      <vt:lpstr>Slide 8</vt:lpstr>
      <vt:lpstr>Slide 9</vt:lpstr>
      <vt:lpstr>Prototype</vt:lpstr>
      <vt:lpstr>Business Case</vt:lpstr>
      <vt:lpstr>Assumptions</vt:lpstr>
      <vt:lpstr>Hypothesis Statement</vt:lpstr>
      <vt:lpstr>Final MVP Statement</vt:lpstr>
      <vt:lpstr>Slide 15</vt:lpstr>
      <vt:lpstr>Multi Channel</vt:lpstr>
      <vt:lpstr>DevOps</vt:lpstr>
      <vt:lpstr>Agile (Scrum Methodology)</vt:lpstr>
      <vt:lpstr>Type of system- PAAS  Platform as a Service Removes the need for your organization to manage the underlying infrastructure (usually hardware and operating systems). Allows you to focus on the deployment and management of your applications. helps you be more efficient as you don’t need to worry about resource procurement, capacity planning, software maintenance, patching, or any of the other undifferentiated heavy lifting involved in running your application.</vt:lpstr>
      <vt:lpstr>Hybrid Cloud  To connect infrastructure and applications between cloud-based resources and existing resources that are not located in the cloud.   The most common method of hybrid deployment is between the cloud and existing on-premises infrastructure.  To extend, and grow, an organization's infrastructure into the cloud while connecting cloud resources to the internal system. </vt:lpstr>
      <vt:lpstr>Cloud Architecture</vt:lpstr>
      <vt:lpstr>Static Traffic - Cloudfront and aws s3 </vt:lpstr>
      <vt:lpstr>Cloudfront Delivers content on S3</vt:lpstr>
      <vt:lpstr>Authentication with Cognito</vt:lpstr>
      <vt:lpstr>Credentials sent with Json Web Token</vt:lpstr>
      <vt:lpstr>Slide 26</vt:lpstr>
      <vt:lpstr>Slide 27</vt:lpstr>
      <vt:lpstr>Microservices</vt:lpstr>
      <vt:lpstr>AWS steps function flow and Emailing service</vt:lpstr>
      <vt:lpstr>Payment service Part 1</vt:lpstr>
      <vt:lpstr>Payment service part 2</vt:lpstr>
      <vt:lpstr>Slide 32</vt:lpstr>
      <vt:lpstr>Slide 33</vt:lpstr>
      <vt:lpstr>LEX conversation logs</vt:lpstr>
      <vt:lpstr>Data Analysis (Part 2)</vt:lpstr>
      <vt:lpstr>Data Analysis (Part 3)</vt:lpstr>
      <vt:lpstr>Security</vt:lpstr>
      <vt:lpstr>Security</vt:lpstr>
      <vt:lpstr>Security</vt:lpstr>
      <vt:lpstr>Security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 Project (Team Panda)</dc:title>
  <cp:lastModifiedBy>Ting Er Tan</cp:lastModifiedBy>
  <cp:revision>2</cp:revision>
  <dcterms:modified xsi:type="dcterms:W3CDTF">2021-12-21T01:22:26Z</dcterms:modified>
</cp:coreProperties>
</file>